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Lst>
  <p:notesMasterIdLst>
    <p:notesMasterId r:id="rId13"/>
  </p:notesMasterIdLst>
  <p:sldIdLst>
    <p:sldId id="1298" r:id="rId2"/>
    <p:sldId id="1302" r:id="rId3"/>
    <p:sldId id="1303" r:id="rId4"/>
    <p:sldId id="1304" r:id="rId5"/>
    <p:sldId id="1307" r:id="rId6"/>
    <p:sldId id="1311" r:id="rId7"/>
    <p:sldId id="1306" r:id="rId8"/>
    <p:sldId id="1308" r:id="rId9"/>
    <p:sldId id="267" r:id="rId10"/>
    <p:sldId id="1310" r:id="rId11"/>
    <p:sldId id="271" r:id="rId12"/>
  </p:sldIdLst>
  <p:sldSz cx="12192000" cy="6858000"/>
  <p:notesSz cx="12192000" cy="6858000"/>
  <p:custDataLst>
    <p:tags r:id="rId14"/>
  </p:custDataLst>
  <p:defaultTextStyle>
    <a:defPPr>
      <a:defRPr kern="0"/>
    </a:defPPr>
  </p:defaultTextStyle>
  <p:extLst>
    <p:ext uri="{EFAFB233-063F-42B5-8137-9DF3F51BA10A}">
      <p15:sldGuideLst xmlns:p15="http://schemas.microsoft.com/office/powerpoint/2012/main">
        <p15:guide id="1" orient="horz" pos="1512" userDrawn="1">
          <p15:clr>
            <a:srgbClr val="A4A3A4"/>
          </p15:clr>
        </p15:guide>
        <p15:guide id="2" pos="312" userDrawn="1">
          <p15:clr>
            <a:srgbClr val="A4A3A4"/>
          </p15:clr>
        </p15:guide>
        <p15:guide id="4" orient="horz" pos="93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9BF30E-20C8-9208-5630-99B93775582F}" name="Neha Maheshwari" initials="NM" userId="S::neha@edunetfoundation.org::8c84accf-0c37-4353-a3c4-b0578e30e5e4" providerId="AD"/>
  <p188:author id="{BD458232-9C64-883B-B2F5-BCAB8DE971E8}" name="Harkiran Kaur Sitara" initials="HS" userId="S::hkaur@edunetfoundation.org::6d6a57b8-bd9a-471a-8916-dfd72a492427" providerId="AD"/>
  <p188:author id="{78B32D43-D2AB-B8CA-37BA-5E9C3DA551F3}" name="Rashmi Vohra" initials="RV" userId="S::rashmi@edunetfoundation.org::dd83c91e-93ca-49ae-a15c-c42dcb61dd1f" providerId="AD"/>
  <p188:author id="{BA51AE4F-61DD-94CA-CD1C-118C96695E29}" name="Serena Joseph" initials="SJ" userId="S::sjoseph@edunetfoundation.org::fec52140-248b-4b05-a802-736c5c36edd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FFC509"/>
    <a:srgbClr val="FFF3CD"/>
    <a:srgbClr val="3333FF"/>
    <a:srgbClr val="DFEEFD"/>
    <a:srgbClr val="55A3F3"/>
    <a:srgbClr val="A4A3A4"/>
    <a:srgbClr val="629AF4"/>
    <a:srgbClr val="E67450"/>
    <a:srgbClr val="EB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13"/>
      </p:cViewPr>
      <p:guideLst>
        <p:guide orient="horz" pos="1512"/>
        <p:guide pos="312"/>
        <p:guide orient="horz" pos="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ma Shaikh" userId="0ed0ff723ace6c52" providerId="LiveId" clId="{1550DBAA-3FBD-475C-96C9-9DC0ECDCCBFE}"/>
    <pc:docChg chg="modSld">
      <pc:chgData name="Nagma Shaikh" userId="0ed0ff723ace6c52" providerId="LiveId" clId="{1550DBAA-3FBD-475C-96C9-9DC0ECDCCBFE}" dt="2026-02-23T03:21:56.403" v="0" actId="2710"/>
      <pc:docMkLst>
        <pc:docMk/>
      </pc:docMkLst>
      <pc:sldChg chg="modSp mod">
        <pc:chgData name="Nagma Shaikh" userId="0ed0ff723ace6c52" providerId="LiveId" clId="{1550DBAA-3FBD-475C-96C9-9DC0ECDCCBFE}" dt="2026-02-23T03:21:56.403" v="0" actId="2710"/>
        <pc:sldMkLst>
          <pc:docMk/>
          <pc:sldMk cId="2515693582" sldId="1308"/>
        </pc:sldMkLst>
        <pc:spChg chg="mod">
          <ac:chgData name="Nagma Shaikh" userId="0ed0ff723ace6c52" providerId="LiveId" clId="{1550DBAA-3FBD-475C-96C9-9DC0ECDCCBFE}" dt="2026-02-23T03:21:56.403" v="0" actId="2710"/>
          <ac:spMkLst>
            <pc:docMk/>
            <pc:sldMk cId="2515693582" sldId="1308"/>
            <ac:spMk id="2" creationId="{FD88F72F-9CDB-BA74-F623-E56EFFA44E4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07DA4AA-0FF9-453D-94EE-83C1792FCA55}" type="datetimeFigureOut">
              <a:rPr lang="en-IN" smtClean="0"/>
              <a:t>23-02-2026</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FF60CB1-A81F-4EE9-B081-19C290D4660A}" type="slidenum">
              <a:rPr lang="en-IN" smtClean="0"/>
              <a:t>‹#›</a:t>
            </a:fld>
            <a:endParaRPr lang="en-IN"/>
          </a:p>
        </p:txBody>
      </p:sp>
    </p:spTree>
    <p:extLst>
      <p:ext uri="{BB962C8B-B14F-4D97-AF65-F5344CB8AC3E}">
        <p14:creationId xmlns:p14="http://schemas.microsoft.com/office/powerpoint/2010/main" val="3883388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3091F-CDAA-02D2-C005-8C8DE5A92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BD7E5-D933-E5F7-D072-E39FDE874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70718-A33A-A493-3DD6-D0F89C941576}"/>
              </a:ext>
            </a:extLst>
          </p:cNvPr>
          <p:cNvSpPr>
            <a:spLocks noGrp="1"/>
          </p:cNvSpPr>
          <p:nvPr>
            <p:ph type="body" idx="1"/>
          </p:nvPr>
        </p:nvSpPr>
        <p:spPr/>
        <p:txBody>
          <a:bodyPr/>
          <a:lstStyle/>
          <a:p>
            <a:r>
              <a:rPr lang="en-US" b="1"/>
              <a:t>Slide Duration: 5 min</a:t>
            </a:r>
            <a:endParaRPr lang="en-US"/>
          </a:p>
          <a:p>
            <a:r>
              <a:rPr lang="en-US" b="1"/>
              <a:t>Objective: To get an insight about Design Thinking</a:t>
            </a:r>
            <a:endParaRPr lang="en-US"/>
          </a:p>
          <a:p>
            <a:r>
              <a:rPr lang="en-US" b="1"/>
              <a:t>Procedure:</a:t>
            </a:r>
            <a:endParaRPr lang="en-US"/>
          </a:p>
          <a:p>
            <a:r>
              <a:rPr lang="en-US" b="1"/>
              <a:t>Explanation:</a:t>
            </a:r>
            <a:endParaRPr lang="en-US" b="1">
              <a:cs typeface="Calibri"/>
            </a:endParaRPr>
          </a:p>
          <a:p>
            <a:r>
              <a:rPr lang="en-US" b="1"/>
              <a:t>Introduce the topic "Design Thinking"</a:t>
            </a:r>
            <a:r>
              <a:rPr lang="en-US"/>
              <a:t> </a:t>
            </a:r>
            <a:endParaRPr lang="en-US">
              <a:cs typeface="Calibri"/>
            </a:endParaRPr>
          </a:p>
          <a:p>
            <a:pPr marL="171450" indent="-171450">
              <a:buFont typeface="Arial"/>
              <a:buChar char="•"/>
            </a:pPr>
            <a:r>
              <a:rPr lang="en-US"/>
              <a:t>Design thinking is a creative approach to problem-solving that puts people at the center. </a:t>
            </a:r>
            <a:endParaRPr lang="en-US">
              <a:cs typeface="Calibri" panose="020F0502020204030204"/>
            </a:endParaRPr>
          </a:p>
          <a:p>
            <a:pPr marL="171450" indent="-171450">
              <a:buFont typeface="Arial"/>
              <a:buChar char="•"/>
            </a:pPr>
            <a:r>
              <a:rPr lang="en-US"/>
              <a:t>It starts with understanding the needs of those who will use what you're designing. </a:t>
            </a:r>
          </a:p>
          <a:p>
            <a:pPr marL="171450" indent="-171450">
              <a:buFont typeface="Arial"/>
              <a:buChar char="•"/>
            </a:pPr>
            <a:r>
              <a:rPr lang="en-US"/>
              <a:t>Then, it involves brainstorming ideas, prototyping solutions, and testing them to see what works best. </a:t>
            </a:r>
          </a:p>
          <a:p>
            <a:pPr marL="171450" indent="-171450">
              <a:buFont typeface="Arial"/>
              <a:buChar char="•"/>
            </a:pPr>
            <a:r>
              <a:rPr lang="en-US"/>
              <a:t>It's about being open-minded, collaborative, and willing to try new things to come up with innovative solutions that really fit people's needs.</a:t>
            </a:r>
            <a:endParaRPr lang="en-US">
              <a:cs typeface="Calibri"/>
            </a:endParaRPr>
          </a:p>
          <a:p>
            <a:endParaRPr lang="en-US">
              <a:cs typeface="Calibri"/>
            </a:endParaRPr>
          </a:p>
          <a:p>
            <a:r>
              <a:rPr lang="en-US" b="1"/>
              <a:t>Learning outcome: Students will be introduced to the topic Design Thinking.</a:t>
            </a:r>
            <a:endParaRPr lang="en-US"/>
          </a:p>
          <a:p>
            <a:endParaRPr lang="en-US">
              <a:cs typeface="Calibri"/>
            </a:endParaRPr>
          </a:p>
        </p:txBody>
      </p:sp>
      <p:sp>
        <p:nvSpPr>
          <p:cNvPr id="4" name="Slide Number Placeholder 3">
            <a:extLst>
              <a:ext uri="{FF2B5EF4-FFF2-40B4-BE49-F238E27FC236}">
                <a16:creationId xmlns:a16="http://schemas.microsoft.com/office/drawing/2014/main" id="{C669CDB7-E329-CB0C-39AB-3AC7E1A8BDD5}"/>
              </a:ext>
            </a:extLst>
          </p:cNvPr>
          <p:cNvSpPr>
            <a:spLocks noGrp="1"/>
          </p:cNvSpPr>
          <p:nvPr>
            <p:ph type="sldNum" sz="quarter" idx="5"/>
          </p:nvPr>
        </p:nvSpPr>
        <p:spPr/>
        <p:txBody>
          <a:bodyPr/>
          <a:lstStyle/>
          <a:p>
            <a:fld id="{AFF60CB1-A81F-4EE9-B081-19C290D4660A}" type="slidenum">
              <a:rPr lang="en-IN" smtClean="0"/>
              <a:t>1</a:t>
            </a:fld>
            <a:endParaRPr lang="en-IN"/>
          </a:p>
        </p:txBody>
      </p:sp>
    </p:spTree>
    <p:extLst>
      <p:ext uri="{BB962C8B-B14F-4D97-AF65-F5344CB8AC3E}">
        <p14:creationId xmlns:p14="http://schemas.microsoft.com/office/powerpoint/2010/main" val="366225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31D5D-A06D-D42D-F2F2-A5ED0DA65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5EE4F-7900-BB8B-9722-48FDE0720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798C-3D03-E733-CAEA-D1FDE7165AEA}"/>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D348D04E-F33C-F197-E7F6-1C529EE3E617}"/>
              </a:ext>
            </a:extLst>
          </p:cNvPr>
          <p:cNvSpPr>
            <a:spLocks noGrp="1"/>
          </p:cNvSpPr>
          <p:nvPr>
            <p:ph type="sldNum" sz="quarter" idx="5"/>
          </p:nvPr>
        </p:nvSpPr>
        <p:spPr/>
        <p:txBody>
          <a:bodyPr/>
          <a:lstStyle/>
          <a:p>
            <a:fld id="{7005E176-3771-4046-B4CA-5C8B25263177}" type="slidenum">
              <a:rPr lang="en-US"/>
              <a:pPr/>
              <a:t>10</a:t>
            </a:fld>
            <a:endParaRPr lang="en-US"/>
          </a:p>
        </p:txBody>
      </p:sp>
    </p:spTree>
    <p:extLst>
      <p:ext uri="{BB962C8B-B14F-4D97-AF65-F5344CB8AC3E}">
        <p14:creationId xmlns:p14="http://schemas.microsoft.com/office/powerpoint/2010/main" val="148907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a:t>
            </a:r>
            <a:r>
              <a:rPr lang="en-US"/>
              <a:t>25 to 30 Sec</a:t>
            </a:r>
          </a:p>
          <a:p>
            <a:endParaRPr lang="en-US">
              <a:cs typeface="Calibri"/>
            </a:endParaRPr>
          </a:p>
        </p:txBody>
      </p:sp>
      <p:sp>
        <p:nvSpPr>
          <p:cNvPr id="4" name="Slide Number Placeholder 3"/>
          <p:cNvSpPr>
            <a:spLocks noGrp="1"/>
          </p:cNvSpPr>
          <p:nvPr>
            <p:ph type="sldNum" sz="quarter" idx="5"/>
          </p:nvPr>
        </p:nvSpPr>
        <p:spPr/>
        <p:txBody>
          <a:bodyPr/>
          <a:lstStyle/>
          <a:p>
            <a:fld id="{AFF60CB1-A81F-4EE9-B081-19C290D4660A}" type="slidenum">
              <a:rPr lang="en-IN" smtClean="0"/>
              <a:t>11</a:t>
            </a:fld>
            <a:endParaRPr lang="en-IN"/>
          </a:p>
        </p:txBody>
      </p:sp>
    </p:spTree>
    <p:extLst>
      <p:ext uri="{BB962C8B-B14F-4D97-AF65-F5344CB8AC3E}">
        <p14:creationId xmlns:p14="http://schemas.microsoft.com/office/powerpoint/2010/main" val="219594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F9506-C131-2AF6-29D0-70FA31667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DC8E4-9EC8-9053-EB93-6F6DD2F29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D1FAE-0157-77E2-17BE-06C6C650F934}"/>
              </a:ext>
            </a:extLst>
          </p:cNvPr>
          <p:cNvSpPr>
            <a:spLocks noGrp="1"/>
          </p:cNvSpPr>
          <p:nvPr>
            <p:ph type="body" idx="1"/>
          </p:nvPr>
        </p:nvSpPr>
        <p:spPr/>
        <p:txBody>
          <a:bodyPr/>
          <a:lstStyle/>
          <a:p>
            <a:r>
              <a:rPr lang="en-US" b="1"/>
              <a:t>Slide duration: 5 min</a:t>
            </a:r>
            <a:endParaRPr lang="en-US"/>
          </a:p>
          <a:p>
            <a:endParaRPr lang="en-US" b="1"/>
          </a:p>
          <a:p>
            <a:r>
              <a:rPr lang="en-US" b="1"/>
              <a:t>Objective: To know the content of the lesson.</a:t>
            </a:r>
            <a:endParaRPr lang="en-US"/>
          </a:p>
          <a:p>
            <a:endParaRPr lang="en-US" b="1"/>
          </a:p>
          <a:p>
            <a:r>
              <a:rPr lang="en-US" b="1"/>
              <a:t>Procedure: </a:t>
            </a:r>
            <a:endParaRPr lang="en-US"/>
          </a:p>
          <a:p>
            <a:r>
              <a:rPr lang="en-US" b="1"/>
              <a:t>Tell students what they are going to learn today.</a:t>
            </a:r>
            <a:endParaRPr lang="en-US"/>
          </a:p>
          <a:p>
            <a:r>
              <a:rPr lang="en-US" b="1"/>
              <a:t>Discuss each topics given in the slide.</a:t>
            </a:r>
            <a:endParaRPr lang="en-US"/>
          </a:p>
          <a:p>
            <a:endParaRPr lang="en-US" b="1"/>
          </a:p>
          <a:p>
            <a:r>
              <a:rPr lang="en-US" b="1"/>
              <a:t>Learning Outcome: Students will get to know the content of today's lesson.</a:t>
            </a:r>
            <a:endParaRPr lang="en-US"/>
          </a:p>
          <a:p>
            <a:endParaRPr lang="en-US">
              <a:cs typeface="Calibri"/>
            </a:endParaRPr>
          </a:p>
        </p:txBody>
      </p:sp>
      <p:sp>
        <p:nvSpPr>
          <p:cNvPr id="4" name="Slide Number Placeholder 3">
            <a:extLst>
              <a:ext uri="{FF2B5EF4-FFF2-40B4-BE49-F238E27FC236}">
                <a16:creationId xmlns:a16="http://schemas.microsoft.com/office/drawing/2014/main" id="{614FAA5B-2BE1-BDC2-9CC2-995FA82C7A96}"/>
              </a:ext>
            </a:extLst>
          </p:cNvPr>
          <p:cNvSpPr>
            <a:spLocks noGrp="1"/>
          </p:cNvSpPr>
          <p:nvPr>
            <p:ph type="sldNum" sz="quarter" idx="5"/>
          </p:nvPr>
        </p:nvSpPr>
        <p:spPr/>
        <p:txBody>
          <a:bodyPr/>
          <a:lstStyle/>
          <a:p>
            <a:fld id="{AFF60CB1-A81F-4EE9-B081-19C290D4660A}" type="slidenum">
              <a:rPr lang="en-IN" smtClean="0"/>
              <a:t>2</a:t>
            </a:fld>
            <a:endParaRPr lang="en-IN"/>
          </a:p>
        </p:txBody>
      </p:sp>
    </p:spTree>
    <p:extLst>
      <p:ext uri="{BB962C8B-B14F-4D97-AF65-F5344CB8AC3E}">
        <p14:creationId xmlns:p14="http://schemas.microsoft.com/office/powerpoint/2010/main" val="43801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AC8DF-C6CD-4928-1CA4-086D4550A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AD002-62F8-8916-593B-343E5F05F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413043-DFE7-63A6-38A6-E5C26B8A14DF}"/>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012B8DE7-C418-84FE-C67C-74B981A5226A}"/>
              </a:ext>
            </a:extLst>
          </p:cNvPr>
          <p:cNvSpPr>
            <a:spLocks noGrp="1"/>
          </p:cNvSpPr>
          <p:nvPr>
            <p:ph type="sldNum" sz="quarter" idx="5"/>
          </p:nvPr>
        </p:nvSpPr>
        <p:spPr/>
        <p:txBody>
          <a:bodyPr/>
          <a:lstStyle/>
          <a:p>
            <a:fld id="{7005E176-3771-4046-B4CA-5C8B25263177}" type="slidenum">
              <a:rPr lang="en-US"/>
              <a:pPr/>
              <a:t>3</a:t>
            </a:fld>
            <a:endParaRPr lang="en-US"/>
          </a:p>
        </p:txBody>
      </p:sp>
    </p:spTree>
    <p:extLst>
      <p:ext uri="{BB962C8B-B14F-4D97-AF65-F5344CB8AC3E}">
        <p14:creationId xmlns:p14="http://schemas.microsoft.com/office/powerpoint/2010/main" val="402527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D8AC-D7EB-7BDB-1084-83AC77117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F1DC3-98E6-7C3B-86DB-099D77CF1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B4D31-DCBC-14BB-E02F-EAFCAD095A0C}"/>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DC8AF935-E999-82B4-036C-A4AF6A677CD1}"/>
              </a:ext>
            </a:extLst>
          </p:cNvPr>
          <p:cNvSpPr>
            <a:spLocks noGrp="1"/>
          </p:cNvSpPr>
          <p:nvPr>
            <p:ph type="sldNum" sz="quarter" idx="5"/>
          </p:nvPr>
        </p:nvSpPr>
        <p:spPr/>
        <p:txBody>
          <a:bodyPr/>
          <a:lstStyle/>
          <a:p>
            <a:fld id="{7005E176-3771-4046-B4CA-5C8B25263177}" type="slidenum">
              <a:rPr lang="en-US"/>
              <a:pPr/>
              <a:t>4</a:t>
            </a:fld>
            <a:endParaRPr lang="en-US"/>
          </a:p>
        </p:txBody>
      </p:sp>
    </p:spTree>
    <p:extLst>
      <p:ext uri="{BB962C8B-B14F-4D97-AF65-F5344CB8AC3E}">
        <p14:creationId xmlns:p14="http://schemas.microsoft.com/office/powerpoint/2010/main" val="194857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C7F5-F21B-DECC-F78B-E750E311F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F32E1-B0F8-950E-7D68-215FAF2A4F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F6042-08C9-4092-7FAF-A2C3F478B01E}"/>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FB9C91EB-67D2-C956-FCA2-A383DE41EB2E}"/>
              </a:ext>
            </a:extLst>
          </p:cNvPr>
          <p:cNvSpPr>
            <a:spLocks noGrp="1"/>
          </p:cNvSpPr>
          <p:nvPr>
            <p:ph type="sldNum" sz="quarter" idx="5"/>
          </p:nvPr>
        </p:nvSpPr>
        <p:spPr/>
        <p:txBody>
          <a:bodyPr/>
          <a:lstStyle/>
          <a:p>
            <a:fld id="{7005E176-3771-4046-B4CA-5C8B25263177}" type="slidenum">
              <a:rPr lang="en-US"/>
              <a:pPr/>
              <a:t>5</a:t>
            </a:fld>
            <a:endParaRPr lang="en-US"/>
          </a:p>
        </p:txBody>
      </p:sp>
    </p:spTree>
    <p:extLst>
      <p:ext uri="{BB962C8B-B14F-4D97-AF65-F5344CB8AC3E}">
        <p14:creationId xmlns:p14="http://schemas.microsoft.com/office/powerpoint/2010/main" val="896687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65888-2BBD-BE64-9FA7-8AF1F5E02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4F79C-68D0-6EA3-3E12-A518D83D2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E18665-CB16-50F7-C752-3BB7E7738641}"/>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47F47D9C-2BDF-3806-C567-276D5552F22A}"/>
              </a:ext>
            </a:extLst>
          </p:cNvPr>
          <p:cNvSpPr>
            <a:spLocks noGrp="1"/>
          </p:cNvSpPr>
          <p:nvPr>
            <p:ph type="sldNum" sz="quarter" idx="5"/>
          </p:nvPr>
        </p:nvSpPr>
        <p:spPr/>
        <p:txBody>
          <a:bodyPr/>
          <a:lstStyle/>
          <a:p>
            <a:fld id="{7005E176-3771-4046-B4CA-5C8B25263177}" type="slidenum">
              <a:rPr lang="en-US"/>
              <a:pPr/>
              <a:t>6</a:t>
            </a:fld>
            <a:endParaRPr lang="en-US"/>
          </a:p>
        </p:txBody>
      </p:sp>
    </p:spTree>
    <p:extLst>
      <p:ext uri="{BB962C8B-B14F-4D97-AF65-F5344CB8AC3E}">
        <p14:creationId xmlns:p14="http://schemas.microsoft.com/office/powerpoint/2010/main" val="162304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7CC2A-D27F-A08C-A9F7-F097CBC8F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0D24A9-904E-EDBE-00A4-18754A244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7F0F2-1B91-747F-AA12-4852DC4F1398}"/>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392C5A9D-BAC7-353F-EB58-8AF7CB512C50}"/>
              </a:ext>
            </a:extLst>
          </p:cNvPr>
          <p:cNvSpPr>
            <a:spLocks noGrp="1"/>
          </p:cNvSpPr>
          <p:nvPr>
            <p:ph type="sldNum" sz="quarter" idx="5"/>
          </p:nvPr>
        </p:nvSpPr>
        <p:spPr/>
        <p:txBody>
          <a:bodyPr/>
          <a:lstStyle/>
          <a:p>
            <a:fld id="{7005E176-3771-4046-B4CA-5C8B25263177}" type="slidenum">
              <a:rPr lang="en-US"/>
              <a:pPr/>
              <a:t>7</a:t>
            </a:fld>
            <a:endParaRPr lang="en-US"/>
          </a:p>
        </p:txBody>
      </p:sp>
    </p:spTree>
    <p:extLst>
      <p:ext uri="{BB962C8B-B14F-4D97-AF65-F5344CB8AC3E}">
        <p14:creationId xmlns:p14="http://schemas.microsoft.com/office/powerpoint/2010/main" val="305938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C3B37-E957-FF5C-2010-892346C77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B2A7C-31A2-F0CA-A496-0C4F82962A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1AD3F-FB8D-7143-4B71-4EE10CA19D3C}"/>
              </a:ext>
            </a:extLst>
          </p:cNvPr>
          <p:cNvSpPr>
            <a:spLocks noGrp="1"/>
          </p:cNvSpPr>
          <p:nvPr>
            <p:ph type="body" idx="1"/>
          </p:nvPr>
        </p:nvSpPr>
        <p:spPr/>
        <p:txBody>
          <a:bodyPr/>
          <a:lstStyle/>
          <a:p>
            <a:r>
              <a:rPr lang="en-US" b="1"/>
              <a:t>Total duration:</a:t>
            </a:r>
            <a:r>
              <a:rPr lang="en-US"/>
              <a:t> 5mins</a:t>
            </a:r>
          </a:p>
          <a:p>
            <a:r>
              <a:rPr lang="en-US" b="1"/>
              <a:t>Learning Objective:  </a:t>
            </a:r>
            <a:r>
              <a:rPr lang="en-US"/>
              <a:t>In this slide, the trainer will explain the students what they will learn and be able to apply in the real life situations.</a:t>
            </a:r>
            <a:endParaRPr lang="en-US">
              <a:ea typeface="Calibri"/>
              <a:cs typeface="Calibri"/>
            </a:endParaRPr>
          </a:p>
          <a:p>
            <a:endParaRPr lang="en-US"/>
          </a:p>
          <a:p>
            <a:r>
              <a:rPr lang="en-US" b="1"/>
              <a:t>Procedure: </a:t>
            </a:r>
            <a:r>
              <a:rPr lang="en-US"/>
              <a:t>Discuss the above as the outcome of the session</a:t>
            </a:r>
            <a:endParaRPr lang="en-US">
              <a:cs typeface="Calibri"/>
            </a:endParaRPr>
          </a:p>
          <a:p>
            <a:endParaRPr lang="en-US"/>
          </a:p>
          <a:p>
            <a:r>
              <a:rPr lang="en-US" b="1"/>
              <a:t>Learning outcome:</a:t>
            </a:r>
            <a:r>
              <a:rPr lang="en-US"/>
              <a:t> Students will understand the</a:t>
            </a:r>
            <a:r>
              <a:rPr lang="en-US" baseline="0"/>
              <a:t> learning </a:t>
            </a:r>
            <a:r>
              <a:rPr lang="en-US"/>
              <a:t>outcome</a:t>
            </a:r>
            <a:r>
              <a:rPr lang="en-US" baseline="0"/>
              <a:t> in this slide.</a:t>
            </a:r>
            <a:endParaRPr lang="en-US">
              <a:cs typeface="Calibri"/>
            </a:endParaRPr>
          </a:p>
          <a:p>
            <a:endParaRPr lang="en-US">
              <a:ea typeface="Calibri"/>
              <a:cs typeface="Calibri"/>
            </a:endParaRPr>
          </a:p>
          <a:p>
            <a:endParaRPr lang="en-US"/>
          </a:p>
          <a:p>
            <a:endParaRPr lang="en-US">
              <a:ea typeface="Calibri"/>
              <a:cs typeface="Calibri"/>
            </a:endParaRP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469B922E-83A2-014C-DA79-4805012C8313}"/>
              </a:ext>
            </a:extLst>
          </p:cNvPr>
          <p:cNvSpPr>
            <a:spLocks noGrp="1"/>
          </p:cNvSpPr>
          <p:nvPr>
            <p:ph type="sldNum" sz="quarter" idx="5"/>
          </p:nvPr>
        </p:nvSpPr>
        <p:spPr/>
        <p:txBody>
          <a:bodyPr/>
          <a:lstStyle/>
          <a:p>
            <a:fld id="{7005E176-3771-4046-B4CA-5C8B25263177}" type="slidenum">
              <a:rPr lang="en-US"/>
              <a:pPr/>
              <a:t>8</a:t>
            </a:fld>
            <a:endParaRPr lang="en-US"/>
          </a:p>
        </p:txBody>
      </p:sp>
    </p:spTree>
    <p:extLst>
      <p:ext uri="{BB962C8B-B14F-4D97-AF65-F5344CB8AC3E}">
        <p14:creationId xmlns:p14="http://schemas.microsoft.com/office/powerpoint/2010/main" val="286601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duration: 5 min</a:t>
            </a:r>
            <a:endParaRPr lang="en-US"/>
          </a:p>
          <a:p>
            <a:endParaRPr lang="en-US" b="1"/>
          </a:p>
          <a:p>
            <a:r>
              <a:rPr lang="en-US" b="1"/>
              <a:t>Objective: To get clarity about the lesson is well received among students.</a:t>
            </a:r>
            <a:endParaRPr lang="en-US">
              <a:cs typeface="Calibri"/>
            </a:endParaRPr>
          </a:p>
          <a:p>
            <a:endParaRPr lang="en-US" b="1"/>
          </a:p>
          <a:p>
            <a:r>
              <a:rPr lang="en-US" b="1"/>
              <a:t>Procedure: </a:t>
            </a:r>
            <a:endParaRPr lang="en-US">
              <a:cs typeface="Calibri"/>
            </a:endParaRPr>
          </a:p>
          <a:p>
            <a:r>
              <a:rPr lang="en-US" b="1"/>
              <a:t>Ask: What did you learn from the lesson?</a:t>
            </a:r>
            <a:endParaRPr lang="en-US"/>
          </a:p>
          <a:p>
            <a:r>
              <a:rPr lang="en-US" b="1"/>
              <a:t>What is your takeaways from the lesson?</a:t>
            </a:r>
            <a:endParaRPr lang="en-US"/>
          </a:p>
          <a:p>
            <a:r>
              <a:rPr lang="en-US" b="1"/>
              <a:t>How this lesson is going to help you in your personal and professional life.</a:t>
            </a:r>
            <a:endParaRPr lang="en-US"/>
          </a:p>
          <a:p>
            <a:r>
              <a:rPr lang="en-US" b="1"/>
              <a:t>How are you going to implement this lesson?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AFF60CB1-A81F-4EE9-B081-19C290D4660A}" type="slidenum">
              <a:rPr lang="en-IN" smtClean="0"/>
              <a:t>9</a:t>
            </a:fld>
            <a:endParaRPr lang="en-IN"/>
          </a:p>
        </p:txBody>
      </p:sp>
    </p:spTree>
    <p:extLst>
      <p:ext uri="{BB962C8B-B14F-4D97-AF65-F5344CB8AC3E}">
        <p14:creationId xmlns:p14="http://schemas.microsoft.com/office/powerpoint/2010/main" val="1115314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751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20306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859486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20306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6248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6">
            <a:alphaModFix/>
          </a:blip>
          <a:srcRect/>
          <a:stretch/>
        </p:blipFill>
        <p:spPr>
          <a:xfrm>
            <a:off x="9293970" y="116102"/>
            <a:ext cx="1800225" cy="575514"/>
          </a:xfrm>
          <a:prstGeom prst="rect">
            <a:avLst/>
          </a:prstGeom>
          <a:noFill/>
          <a:ln>
            <a:noFill/>
          </a:ln>
        </p:spPr>
      </p:pic>
      <p:sp>
        <p:nvSpPr>
          <p:cNvPr id="6" name="Rectangle 5">
            <a:extLst>
              <a:ext uri="{FF2B5EF4-FFF2-40B4-BE49-F238E27FC236}">
                <a16:creationId xmlns:a16="http://schemas.microsoft.com/office/drawing/2014/main" id="{D794A6F2-3958-82D4-6DD8-BEA23BC7CE0B}"/>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BB0A9C-D4D0-4270-6567-BD2D62A37CB4}"/>
              </a:ext>
            </a:extLst>
          </p:cNvPr>
          <p:cNvSpPr/>
          <p:nvPr userDrawn="1"/>
        </p:nvSpPr>
        <p:spPr>
          <a:xfrm>
            <a:off x="-1" y="0"/>
            <a:ext cx="8791576" cy="695325"/>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C22728B-18F8-AEF3-8871-561E9C3737AF}"/>
              </a:ext>
            </a:extLst>
          </p:cNvPr>
          <p:cNvSpPr/>
          <p:nvPr userDrawn="1"/>
        </p:nvSpPr>
        <p:spPr>
          <a:xfrm rot="7879934">
            <a:off x="7704457" y="483903"/>
            <a:ext cx="1735808" cy="844545"/>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8BE9A7-CD12-16D7-1936-B3E207021293}"/>
              </a:ext>
            </a:extLst>
          </p:cNvPr>
          <p:cNvSpPr txBox="1"/>
          <p:nvPr userDrawn="1"/>
        </p:nvSpPr>
        <p:spPr>
          <a:xfrm>
            <a:off x="400050" y="125730"/>
            <a:ext cx="789622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200" b="1">
                <a:solidFill>
                  <a:schemeClr val="bg1"/>
                </a:solidFill>
                <a:latin typeface="+mj-lt"/>
              </a:rPr>
              <a:t>Creating A Future-ready Workforce</a:t>
            </a:r>
          </a:p>
        </p:txBody>
      </p:sp>
      <p:pic>
        <p:nvPicPr>
          <p:cNvPr id="4" name="Picture 3" descr="A yellow triangle with black background&#10;&#10;AI-generated content may be incorrect.">
            <a:extLst>
              <a:ext uri="{FF2B5EF4-FFF2-40B4-BE49-F238E27FC236}">
                <a16:creationId xmlns:a16="http://schemas.microsoft.com/office/drawing/2014/main" id="{F2EDF266-FEEE-64FB-9F87-7CC86D1F87E9}"/>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r="17974" b="43332"/>
          <a:stretch/>
        </p:blipFill>
        <p:spPr>
          <a:xfrm>
            <a:off x="11094195" y="-24407"/>
            <a:ext cx="1097805" cy="716023"/>
          </a:xfrm>
          <a:prstGeom prst="rect">
            <a:avLst/>
          </a:prstGeom>
        </p:spPr>
      </p:pic>
    </p:spTree>
    <p:custDataLst>
      <p:tags r:id="rId5"/>
    </p:custDataLst>
    <p:extLst>
      <p:ext uri="{BB962C8B-B14F-4D97-AF65-F5344CB8AC3E}">
        <p14:creationId xmlns:p14="http://schemas.microsoft.com/office/powerpoint/2010/main" val="1925772760"/>
      </p:ext>
    </p:extLst>
  </p:cSld>
  <p:clrMap bg1="lt1" tx1="dk1" bg2="dk2" tx2="lt2" accent1="accent1" accent2="accent2" accent3="accent3" accent4="accent4" accent5="accent5" accent6="accent6" hlink="hlink" folHlink="folHlink"/>
  <p:sldLayoutIdLst>
    <p:sldLayoutId id="2147483668" r:id="rId1"/>
    <p:sldLayoutId id="2147483673" r:id="rId2"/>
    <p:sldLayoutId id="214748367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www.freepik.com/"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hyperlink" Target="https://www.freepik.com/"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BFCA35-CBAC-B371-5A9D-16CEF40A5C13}"/>
            </a:ext>
          </a:extLst>
        </p:cNvPr>
        <p:cNvGrpSpPr/>
        <p:nvPr/>
      </p:nvGrpSpPr>
      <p:grpSpPr>
        <a:xfrm>
          <a:off x="0" y="0"/>
          <a:ext cx="0" cy="0"/>
          <a:chOff x="0" y="0"/>
          <a:chExt cx="0" cy="0"/>
        </a:xfrm>
      </p:grpSpPr>
      <p:pic>
        <p:nvPicPr>
          <p:cNvPr id="31" name="Graphic 30" descr="Three circles each containing concentric circles.">
            <a:extLst>
              <a:ext uri="{FF2B5EF4-FFF2-40B4-BE49-F238E27FC236}">
                <a16:creationId xmlns:a16="http://schemas.microsoft.com/office/drawing/2014/main" id="{2BB9B87E-CCB4-1C05-BDD7-49BD2F443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8915" y="-754580"/>
            <a:ext cx="6985841" cy="6985841"/>
          </a:xfrm>
          <a:prstGeom prst="rect">
            <a:avLst/>
          </a:prstGeom>
        </p:spPr>
      </p:pic>
      <p:sp>
        <p:nvSpPr>
          <p:cNvPr id="2" name="Rectangle 1">
            <a:extLst>
              <a:ext uri="{FF2B5EF4-FFF2-40B4-BE49-F238E27FC236}">
                <a16:creationId xmlns:a16="http://schemas.microsoft.com/office/drawing/2014/main" id="{BBAFB906-E0C0-DE0E-8396-74F0D23A59D1}"/>
              </a:ext>
            </a:extLst>
          </p:cNvPr>
          <p:cNvSpPr/>
          <p:nvPr/>
        </p:nvSpPr>
        <p:spPr>
          <a:xfrm>
            <a:off x="0" y="1"/>
            <a:ext cx="2187103" cy="6857999"/>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0C1F04-2B40-4D2E-6A1F-0A6A0E0ECE7F}"/>
              </a:ext>
            </a:extLst>
          </p:cNvPr>
          <p:cNvSpPr/>
          <p:nvPr/>
        </p:nvSpPr>
        <p:spPr>
          <a:xfrm>
            <a:off x="6227605" y="1664587"/>
            <a:ext cx="361400" cy="3726175"/>
          </a:xfrm>
          <a:prstGeom prst="rect">
            <a:avLst/>
          </a:prstGeom>
          <a:solidFill>
            <a:srgbClr val="FFC5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Close-up of two people's hands pointing at laptop screen with stack of 4 books in background, one person holding a pen">
            <a:extLst>
              <a:ext uri="{FF2B5EF4-FFF2-40B4-BE49-F238E27FC236}">
                <a16:creationId xmlns:a16="http://schemas.microsoft.com/office/drawing/2014/main" id="{1753CBC7-1B60-ACAD-8449-1E02682C3310}"/>
              </a:ext>
            </a:extLst>
          </p:cNvPr>
          <p:cNvPicPr>
            <a:picLocks noChangeAspect="1"/>
          </p:cNvPicPr>
          <p:nvPr/>
        </p:nvPicPr>
        <p:blipFill>
          <a:blip r:embed="rId6" cstate="print">
            <a:extLst>
              <a:ext uri="{28A0092B-C50C-407E-A947-70E740481C1C}">
                <a14:useLocalDpi xmlns:a14="http://schemas.microsoft.com/office/drawing/2010/main" val="0"/>
              </a:ext>
            </a:extLst>
          </a:blip>
          <a:srcRect l="10969" r="20650"/>
          <a:stretch/>
        </p:blipFill>
        <p:spPr>
          <a:xfrm flipH="1">
            <a:off x="564320" y="631080"/>
            <a:ext cx="5882641" cy="5735112"/>
          </a:xfrm>
          <a:prstGeom prst="rect">
            <a:avLst/>
          </a:prstGeom>
        </p:spPr>
      </p:pic>
      <p:pic>
        <p:nvPicPr>
          <p:cNvPr id="28" name="Picture 27" descr="A yellow sign with blue and black lines&#10;&#10;AI-generated content may be incorrect.">
            <a:extLst>
              <a:ext uri="{FF2B5EF4-FFF2-40B4-BE49-F238E27FC236}">
                <a16:creationId xmlns:a16="http://schemas.microsoft.com/office/drawing/2014/main" id="{A6445770-34AE-34D1-DF4B-2580AC1729E8}"/>
              </a:ext>
            </a:extLst>
          </p:cNvPr>
          <p:cNvPicPr>
            <a:picLocks noChangeAspect="1"/>
          </p:cNvPicPr>
          <p:nvPr/>
        </p:nvPicPr>
        <p:blipFill>
          <a:blip r:embed="rId7"/>
          <a:stretch>
            <a:fillRect/>
          </a:stretch>
        </p:blipFill>
        <p:spPr>
          <a:xfrm>
            <a:off x="10863231" y="619660"/>
            <a:ext cx="696004" cy="599966"/>
          </a:xfrm>
          <a:prstGeom prst="rect">
            <a:avLst/>
          </a:prstGeom>
        </p:spPr>
      </p:pic>
      <p:pic>
        <p:nvPicPr>
          <p:cNvPr id="29" name="Picture 28" descr="A close up of a logo&#10;&#10;AI-generated content may be incorrect.">
            <a:extLst>
              <a:ext uri="{FF2B5EF4-FFF2-40B4-BE49-F238E27FC236}">
                <a16:creationId xmlns:a16="http://schemas.microsoft.com/office/drawing/2014/main" id="{8F7F974D-2D1F-F052-896D-E000E0AF7B7D}"/>
              </a:ext>
            </a:extLst>
          </p:cNvPr>
          <p:cNvPicPr>
            <a:picLocks noChangeAspect="1"/>
          </p:cNvPicPr>
          <p:nvPr/>
        </p:nvPicPr>
        <p:blipFill>
          <a:blip r:embed="rId8"/>
          <a:stretch>
            <a:fillRect/>
          </a:stretch>
        </p:blipFill>
        <p:spPr>
          <a:xfrm>
            <a:off x="8695861" y="695122"/>
            <a:ext cx="1380636" cy="449042"/>
          </a:xfrm>
          <a:prstGeom prst="rect">
            <a:avLst/>
          </a:prstGeom>
        </p:spPr>
      </p:pic>
      <p:pic>
        <p:nvPicPr>
          <p:cNvPr id="4" name="Picture 3" descr="A blue and white logo&#10;&#10;AI-generated content may be incorrect.">
            <a:extLst>
              <a:ext uri="{FF2B5EF4-FFF2-40B4-BE49-F238E27FC236}">
                <a16:creationId xmlns:a16="http://schemas.microsoft.com/office/drawing/2014/main" id="{9AEA9CBA-CAFF-3524-2EE2-2718905945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0131" y="642644"/>
            <a:ext cx="838995" cy="553998"/>
          </a:xfrm>
          <a:prstGeom prst="rect">
            <a:avLst/>
          </a:prstGeom>
        </p:spPr>
      </p:pic>
      <p:sp>
        <p:nvSpPr>
          <p:cNvPr id="3" name="TextShape 1">
            <a:extLst>
              <a:ext uri="{FF2B5EF4-FFF2-40B4-BE49-F238E27FC236}">
                <a16:creationId xmlns:a16="http://schemas.microsoft.com/office/drawing/2014/main" id="{6A8BFA17-ACF5-21DA-81BC-A9A793A30FE6}"/>
              </a:ext>
            </a:extLst>
          </p:cNvPr>
          <p:cNvSpPr txBox="1"/>
          <p:nvPr/>
        </p:nvSpPr>
        <p:spPr>
          <a:xfrm>
            <a:off x="7041219" y="1384300"/>
            <a:ext cx="3921190" cy="1028644"/>
          </a:xfrm>
          <a:prstGeom prst="rect">
            <a:avLst/>
          </a:prstGeom>
          <a:noFill/>
          <a:ln w="0">
            <a:noFill/>
          </a:ln>
        </p:spPr>
        <p:txBody>
          <a:bodyPr lIns="91440" tIns="45720" rIns="91440" bIns="45720" anchor="b">
            <a:noAutofit/>
          </a:bodyPr>
          <a:lstStyle/>
          <a:p>
            <a:pPr algn="l">
              <a:lnSpc>
                <a:spcPct val="90000"/>
              </a:lnSpc>
            </a:pPr>
            <a:r>
              <a:rPr lang="en-US" sz="1600" b="1" dirty="0">
                <a:solidFill>
                  <a:srgbClr val="213163"/>
                </a:solidFill>
              </a:rPr>
              <a:t>AI-Based Smart Saving &amp; Expense   Management System</a:t>
            </a:r>
          </a:p>
          <a:p>
            <a:pPr algn="l">
              <a:lnSpc>
                <a:spcPct val="90000"/>
              </a:lnSpc>
            </a:pPr>
            <a:r>
              <a:rPr lang="en-US" sz="1600" dirty="0">
                <a:solidFill>
                  <a:srgbClr val="213163"/>
                </a:solidFill>
              </a:rPr>
              <a:t>Team :  Team_12430</a:t>
            </a:r>
            <a:endParaRPr lang="en-US" dirty="0">
              <a:solidFill>
                <a:srgbClr val="213163"/>
              </a:solidFill>
            </a:endParaRPr>
          </a:p>
        </p:txBody>
      </p:sp>
      <p:sp>
        <p:nvSpPr>
          <p:cNvPr id="5" name="TextBox 4">
            <a:extLst>
              <a:ext uri="{FF2B5EF4-FFF2-40B4-BE49-F238E27FC236}">
                <a16:creationId xmlns:a16="http://schemas.microsoft.com/office/drawing/2014/main" id="{5215B0D1-B06C-3466-28E3-04DA70D1A6AD}"/>
              </a:ext>
            </a:extLst>
          </p:cNvPr>
          <p:cNvSpPr txBox="1"/>
          <p:nvPr/>
        </p:nvSpPr>
        <p:spPr>
          <a:xfrm>
            <a:off x="7040990" y="4667682"/>
            <a:ext cx="4748291" cy="2031325"/>
          </a:xfrm>
          <a:prstGeom prst="rect">
            <a:avLst/>
          </a:prstGeom>
          <a:noFill/>
        </p:spPr>
        <p:txBody>
          <a:bodyPr wrap="square" lIns="91440" tIns="45720" rIns="91440" bIns="45720" rtlCol="0" anchor="t">
            <a:spAutoFit/>
          </a:bodyPr>
          <a:lstStyle/>
          <a:p>
            <a:pPr algn="l"/>
            <a:r>
              <a:rPr lang="en-IN" dirty="0">
                <a:solidFill>
                  <a:srgbClr val="213163"/>
                </a:solidFill>
              </a:rPr>
              <a:t>Arshan </a:t>
            </a:r>
            <a:r>
              <a:rPr lang="en-IN" dirty="0" err="1">
                <a:solidFill>
                  <a:srgbClr val="213163"/>
                </a:solidFill>
              </a:rPr>
              <a:t>Rangrej</a:t>
            </a:r>
            <a:r>
              <a:rPr lang="en-IN" dirty="0">
                <a:solidFill>
                  <a:srgbClr val="213163"/>
                </a:solidFill>
              </a:rPr>
              <a:t> J.</a:t>
            </a:r>
          </a:p>
          <a:p>
            <a:pPr algn="l"/>
            <a:r>
              <a:rPr lang="en-IN" dirty="0">
                <a:solidFill>
                  <a:srgbClr val="213163"/>
                </a:solidFill>
              </a:rPr>
              <a:t>Kuldeep Parmar</a:t>
            </a:r>
          </a:p>
          <a:p>
            <a:pPr algn="l"/>
            <a:r>
              <a:rPr lang="en-IN" dirty="0">
                <a:solidFill>
                  <a:srgbClr val="213163"/>
                </a:solidFill>
              </a:rPr>
              <a:t>Shreya Shinde D.</a:t>
            </a:r>
          </a:p>
          <a:p>
            <a:pPr algn="l"/>
            <a:r>
              <a:rPr lang="en-IN" dirty="0">
                <a:solidFill>
                  <a:srgbClr val="213163"/>
                </a:solidFill>
              </a:rPr>
              <a:t>Vanshika </a:t>
            </a:r>
            <a:r>
              <a:rPr lang="en-IN" dirty="0" err="1">
                <a:solidFill>
                  <a:srgbClr val="213163"/>
                </a:solidFill>
              </a:rPr>
              <a:t>Lakhtariya</a:t>
            </a:r>
            <a:r>
              <a:rPr lang="en-IN" dirty="0">
                <a:solidFill>
                  <a:srgbClr val="213163"/>
                </a:solidFill>
              </a:rPr>
              <a:t> H.</a:t>
            </a:r>
          </a:p>
          <a:p>
            <a:pPr algn="l"/>
            <a:r>
              <a:rPr lang="en-IN" dirty="0">
                <a:solidFill>
                  <a:srgbClr val="213163"/>
                </a:solidFill>
              </a:rPr>
              <a:t>Nagma Khatoon Shaikh I.</a:t>
            </a:r>
          </a:p>
          <a:p>
            <a:pPr algn="l"/>
            <a:endParaRPr lang="en-IN" dirty="0">
              <a:solidFill>
                <a:srgbClr val="213163"/>
              </a:solidFill>
            </a:endParaRPr>
          </a:p>
          <a:p>
            <a:endParaRPr lang="en-IN" dirty="0">
              <a:solidFill>
                <a:schemeClr val="accent1"/>
              </a:solidFill>
            </a:endParaRPr>
          </a:p>
        </p:txBody>
      </p:sp>
      <p:sp>
        <p:nvSpPr>
          <p:cNvPr id="6" name="TextBox 5">
            <a:extLst>
              <a:ext uri="{FF2B5EF4-FFF2-40B4-BE49-F238E27FC236}">
                <a16:creationId xmlns:a16="http://schemas.microsoft.com/office/drawing/2014/main" id="{33B282E5-EFA4-B42A-3002-A121095746EB}"/>
              </a:ext>
            </a:extLst>
          </p:cNvPr>
          <p:cNvSpPr txBox="1"/>
          <p:nvPr/>
        </p:nvSpPr>
        <p:spPr>
          <a:xfrm>
            <a:off x="7070131" y="5684082"/>
            <a:ext cx="4699247" cy="1354217"/>
          </a:xfrm>
          <a:prstGeom prst="rect">
            <a:avLst/>
          </a:prstGeom>
          <a:noFill/>
        </p:spPr>
        <p:txBody>
          <a:bodyPr wrap="square" lIns="91440" tIns="45720" rIns="91440" bIns="45720" rtlCol="0" anchor="t">
            <a:spAutoFit/>
          </a:bodyPr>
          <a:lstStyle/>
          <a:p>
            <a:endParaRPr lang="en-IN" sz="1600" i="1" dirty="0">
              <a:solidFill>
                <a:srgbClr val="002060"/>
              </a:solidFill>
            </a:endParaRPr>
          </a:p>
          <a:p>
            <a:endParaRPr lang="en-IN" sz="1600" i="1" dirty="0">
              <a:solidFill>
                <a:srgbClr val="002060"/>
              </a:solidFill>
            </a:endParaRPr>
          </a:p>
          <a:p>
            <a:r>
              <a:rPr lang="en-IN" sz="1600" i="1" dirty="0">
                <a:solidFill>
                  <a:srgbClr val="002060"/>
                </a:solidFill>
                <a:latin typeface="Times New Roman" panose="02020603050405020304" pitchFamily="18" charset="0"/>
                <a:cs typeface="Times New Roman" panose="02020603050405020304" pitchFamily="18" charset="0"/>
              </a:rPr>
              <a:t>Under the mentorship of,</a:t>
            </a:r>
          </a:p>
          <a:p>
            <a:r>
              <a:rPr lang="en-IN" sz="1600" i="1" dirty="0" err="1">
                <a:solidFill>
                  <a:srgbClr val="002060"/>
                </a:solidFill>
                <a:latin typeface="Times New Roman"/>
                <a:cs typeface="Times New Roman"/>
              </a:rPr>
              <a:t>Palwinder</a:t>
            </a:r>
            <a:r>
              <a:rPr lang="en-IN" sz="1600" i="1" dirty="0">
                <a:solidFill>
                  <a:srgbClr val="002060"/>
                </a:solidFill>
                <a:latin typeface="Times New Roman"/>
                <a:cs typeface="Times New Roman"/>
              </a:rPr>
              <a:t> Singh</a:t>
            </a:r>
            <a:endParaRPr lang="en-IN" dirty="0">
              <a:solidFill>
                <a:srgbClr val="002060"/>
              </a:solidFill>
            </a:endParaRPr>
          </a:p>
          <a:p>
            <a:endParaRPr lang="en-IN" dirty="0">
              <a:solidFill>
                <a:srgbClr val="002060"/>
              </a:solidFill>
            </a:endParaRPr>
          </a:p>
        </p:txBody>
      </p:sp>
    </p:spTree>
    <p:custDataLst>
      <p:tags r:id="rId1"/>
    </p:custDataLst>
    <p:extLst>
      <p:ext uri="{BB962C8B-B14F-4D97-AF65-F5344CB8AC3E}">
        <p14:creationId xmlns:p14="http://schemas.microsoft.com/office/powerpoint/2010/main" val="946846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C25FE-D71F-ADEB-C5B8-82E970731D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2E9217-CBBF-B96E-4814-1E879FAE64A2}"/>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a:solidFill>
                  <a:srgbClr val="213163"/>
                </a:solidFill>
              </a:rPr>
              <a:t>Future Perspective</a:t>
            </a:r>
            <a:endParaRPr lang="en-US" sz="2000" b="1">
              <a:solidFill>
                <a:srgbClr val="213163"/>
              </a:solidFill>
            </a:endParaRPr>
          </a:p>
        </p:txBody>
      </p:sp>
      <p:sp>
        <p:nvSpPr>
          <p:cNvPr id="2" name="object 3">
            <a:extLst>
              <a:ext uri="{FF2B5EF4-FFF2-40B4-BE49-F238E27FC236}">
                <a16:creationId xmlns:a16="http://schemas.microsoft.com/office/drawing/2014/main" id="{E60DEBBB-AD2B-766E-32FE-AB5BCF243F01}"/>
              </a:ext>
            </a:extLst>
          </p:cNvPr>
          <p:cNvSpPr txBox="1"/>
          <p:nvPr/>
        </p:nvSpPr>
        <p:spPr>
          <a:xfrm>
            <a:off x="485343" y="1443981"/>
            <a:ext cx="8710612" cy="4934684"/>
          </a:xfrm>
          <a:prstGeom prst="rect">
            <a:avLst/>
          </a:prstGeom>
        </p:spPr>
        <p:txBody>
          <a:bodyPr vert="horz" wrap="square" lIns="0" tIns="0" rIns="0" bIns="0" rtlCol="0" anchor="t">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Mobile Application: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Develop an Android and iOS mobile app for easier access and real-time expense tracking.</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Bank Integration: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Integrate the system with bank accounts or UPI services to automatically track transactions securely.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Investment Tracking: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Add features to monitor small investments such as SIPs, mutual funds, or savings schemes to help students grow their money.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Smart Chatbot Advisor:</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Implement an AI-powered chatbot to provide instant financial advice, budgeting tips, and answers to user queries.</a:t>
            </a:r>
          </a:p>
        </p:txBody>
      </p:sp>
    </p:spTree>
    <p:custDataLst>
      <p:tags r:id="rId1"/>
    </p:custDataLst>
    <p:extLst>
      <p:ext uri="{BB962C8B-B14F-4D97-AF65-F5344CB8AC3E}">
        <p14:creationId xmlns:p14="http://schemas.microsoft.com/office/powerpoint/2010/main" val="367294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1;g5fab984687_2_0">
            <a:extLst>
              <a:ext uri="{FF2B5EF4-FFF2-40B4-BE49-F238E27FC236}">
                <a16:creationId xmlns:a16="http://schemas.microsoft.com/office/drawing/2014/main" id="{56731104-94CD-C847-F7D6-086A88BE5722}"/>
              </a:ext>
            </a:extLst>
          </p:cNvPr>
          <p:cNvSpPr txBox="1">
            <a:spLocks/>
          </p:cNvSpPr>
          <p:nvPr/>
        </p:nvSpPr>
        <p:spPr>
          <a:xfrm>
            <a:off x="4315206" y="29859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A245A-691C-D12E-AB45-1FE81D4A0A1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D26F9D8-5390-EBFF-D1C6-1E8BFA87A192}"/>
              </a:ext>
            </a:extLst>
          </p:cNvPr>
          <p:cNvSpPr txBox="1">
            <a:spLocks noGrp="1"/>
          </p:cNvSpPr>
          <p:nvPr>
            <p:ph type="title"/>
          </p:nvPr>
        </p:nvSpPr>
        <p:spPr>
          <a:xfrm>
            <a:off x="466293" y="845438"/>
            <a:ext cx="6123812" cy="649473"/>
          </a:xfrm>
          <a:prstGeom prst="rect">
            <a:avLst/>
          </a:prstGeom>
        </p:spPr>
        <p:txBody>
          <a:bodyPr vert="horz" wrap="square" lIns="0" tIns="13335" rIns="0" bIns="0" rtlCol="0" anchor="t">
            <a:spAutoFit/>
          </a:bodyPr>
          <a:lstStyle/>
          <a:p>
            <a:pPr marL="15240">
              <a:spcBef>
                <a:spcPts val="105"/>
              </a:spcBef>
            </a:pPr>
            <a:r>
              <a:rPr lang="en-IN" spc="-10">
                <a:solidFill>
                  <a:srgbClr val="001F5F"/>
                </a:solidFill>
              </a:rPr>
              <a:t>Project Objectives</a:t>
            </a:r>
            <a:br>
              <a:rPr lang="en-IN"/>
            </a:br>
            <a:endParaRPr lang="en-US"/>
          </a:p>
        </p:txBody>
      </p:sp>
      <p:sp>
        <p:nvSpPr>
          <p:cNvPr id="3" name="object 3">
            <a:extLst>
              <a:ext uri="{FF2B5EF4-FFF2-40B4-BE49-F238E27FC236}">
                <a16:creationId xmlns:a16="http://schemas.microsoft.com/office/drawing/2014/main" id="{74BEAD1C-D4EE-217C-7DA3-DC537039DFC5}"/>
              </a:ext>
            </a:extLst>
          </p:cNvPr>
          <p:cNvSpPr txBox="1"/>
          <p:nvPr/>
        </p:nvSpPr>
        <p:spPr>
          <a:xfrm>
            <a:off x="485343" y="1443981"/>
            <a:ext cx="5610657" cy="656590"/>
          </a:xfrm>
          <a:prstGeom prst="rect">
            <a:avLst/>
          </a:prstGeom>
        </p:spPr>
        <p:txBody>
          <a:bodyPr vert="horz" wrap="square" lIns="0" tIns="0" rIns="0" bIns="0" rtlCol="0" anchor="t">
            <a:spAutoFit/>
          </a:bodyPr>
          <a:lstStyle/>
          <a:p>
            <a:pPr marL="283464" indent="-283464" algn="l">
              <a:spcAft>
                <a:spcPts val="800"/>
              </a:spcAft>
              <a:buSzPct val="100000"/>
              <a:buChar char="•"/>
              <a:tabLst>
                <a:tab pos="299085" algn="l"/>
              </a:tabLst>
            </a:pPr>
            <a:endParaRPr lang="en-US" dirty="0">
              <a:latin typeface="Arial"/>
              <a:cs typeface="Arial"/>
            </a:endParaRPr>
          </a:p>
          <a:p>
            <a:pPr marL="283464" indent="-283464" algn="l">
              <a:spcAft>
                <a:spcPts val="800"/>
              </a:spcAft>
              <a:buSzPct val="100000"/>
              <a:buChar char="•"/>
              <a:tabLst>
                <a:tab pos="299085" algn="l"/>
              </a:tabLst>
            </a:pPr>
            <a:endParaRPr dirty="0">
              <a:latin typeface="Arial"/>
              <a:cs typeface="Arial"/>
            </a:endParaRPr>
          </a:p>
        </p:txBody>
      </p:sp>
      <p:grpSp>
        <p:nvGrpSpPr>
          <p:cNvPr id="4" name="Group 3">
            <a:extLst>
              <a:ext uri="{FF2B5EF4-FFF2-40B4-BE49-F238E27FC236}">
                <a16:creationId xmlns:a16="http://schemas.microsoft.com/office/drawing/2014/main" id="{2D507D05-4C0A-0699-FEB2-7D8F6FBD6994}"/>
              </a:ext>
            </a:extLst>
          </p:cNvPr>
          <p:cNvGrpSpPr/>
          <p:nvPr/>
        </p:nvGrpSpPr>
        <p:grpSpPr>
          <a:xfrm>
            <a:off x="6494689" y="1447800"/>
            <a:ext cx="5439319" cy="3480707"/>
            <a:chOff x="4572000" y="1352550"/>
            <a:chExt cx="3916680" cy="2506346"/>
          </a:xfrm>
        </p:grpSpPr>
        <p:pic>
          <p:nvPicPr>
            <p:cNvPr id="13" name="Picture 12" descr="A group of icons with graphs and charts&#10;&#10;AI-generated content may be incorrect.">
              <a:extLst>
                <a:ext uri="{FF2B5EF4-FFF2-40B4-BE49-F238E27FC236}">
                  <a16:creationId xmlns:a16="http://schemas.microsoft.com/office/drawing/2014/main" id="{C2D4920E-4971-AD6E-FEFA-F52546153743}"/>
                </a:ext>
              </a:extLst>
            </p:cNvPr>
            <p:cNvPicPr>
              <a:picLocks noChangeAspect="1"/>
            </p:cNvPicPr>
            <p:nvPr/>
          </p:nvPicPr>
          <p:blipFill>
            <a:blip r:embed="rId4"/>
            <a:stretch>
              <a:fillRect/>
            </a:stretch>
          </p:blipFill>
          <p:spPr>
            <a:xfrm>
              <a:off x="4572000" y="1352550"/>
              <a:ext cx="2258483" cy="1383030"/>
            </a:xfrm>
            <a:prstGeom prst="rect">
              <a:avLst/>
            </a:prstGeom>
          </p:spPr>
        </p:pic>
        <p:pic>
          <p:nvPicPr>
            <p:cNvPr id="14" name="Picture 13" descr="A blue arrow hitting a yellow and white target&#10;&#10;AI-generated content may be incorrect.">
              <a:extLst>
                <a:ext uri="{FF2B5EF4-FFF2-40B4-BE49-F238E27FC236}">
                  <a16:creationId xmlns:a16="http://schemas.microsoft.com/office/drawing/2014/main" id="{D6C15AD9-CCF7-5E54-7691-52E46C42C069}"/>
                </a:ext>
              </a:extLst>
            </p:cNvPr>
            <p:cNvPicPr>
              <a:picLocks noChangeAspect="1"/>
            </p:cNvPicPr>
            <p:nvPr/>
          </p:nvPicPr>
          <p:blipFill>
            <a:blip r:embed="rId5"/>
            <a:stretch>
              <a:fillRect/>
            </a:stretch>
          </p:blipFill>
          <p:spPr>
            <a:xfrm>
              <a:off x="6145180" y="2052032"/>
              <a:ext cx="2343500" cy="1806864"/>
            </a:xfrm>
            <a:prstGeom prst="rect">
              <a:avLst/>
            </a:prstGeom>
          </p:spPr>
        </p:pic>
      </p:grpSp>
      <p:grpSp>
        <p:nvGrpSpPr>
          <p:cNvPr id="16" name="Group 15">
            <a:extLst>
              <a:ext uri="{FF2B5EF4-FFF2-40B4-BE49-F238E27FC236}">
                <a16:creationId xmlns:a16="http://schemas.microsoft.com/office/drawing/2014/main" id="{30ECDBD7-36D9-921B-68C6-AC77F5A66FB1}"/>
              </a:ext>
            </a:extLst>
          </p:cNvPr>
          <p:cNvGrpSpPr/>
          <p:nvPr/>
        </p:nvGrpSpPr>
        <p:grpSpPr>
          <a:xfrm>
            <a:off x="-19050" y="6076948"/>
            <a:ext cx="12220575" cy="556903"/>
            <a:chOff x="-19050" y="6076948"/>
            <a:chExt cx="12220575" cy="556903"/>
          </a:xfrm>
        </p:grpSpPr>
        <p:sp>
          <p:nvSpPr>
            <p:cNvPr id="17" name="TextBox 16">
              <a:extLst>
                <a:ext uri="{FF2B5EF4-FFF2-40B4-BE49-F238E27FC236}">
                  <a16:creationId xmlns:a16="http://schemas.microsoft.com/office/drawing/2014/main" id="{B3015FF2-7BEE-909C-92A2-E0DBC5FB3990}"/>
                </a:ext>
              </a:extLst>
            </p:cNvPr>
            <p:cNvSpPr txBox="1"/>
            <p:nvPr/>
          </p:nvSpPr>
          <p:spPr>
            <a:xfrm>
              <a:off x="397378" y="6372241"/>
              <a:ext cx="10646542" cy="261610"/>
            </a:xfrm>
            <a:prstGeom prst="rect">
              <a:avLst/>
            </a:prstGeom>
            <a:noFill/>
          </p:spPr>
          <p:txBody>
            <a:bodyPr wrap="square" rtlCol="0">
              <a:spAutoFit/>
            </a:bodyPr>
            <a:lstStyle/>
            <a:p>
              <a:r>
                <a:rPr lang="en-US" sz="1100" dirty="0">
                  <a:solidFill>
                    <a:srgbClr val="3333FF"/>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https://www.freepik.com/</a:t>
              </a:r>
              <a:endParaRPr lang="en-US" sz="1100" dirty="0">
                <a:solidFill>
                  <a:srgbClr val="3333FF"/>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8386786-5360-6578-652A-11C812FFA6F7}"/>
                </a:ext>
              </a:extLst>
            </p:cNvPr>
            <p:cNvGrpSpPr/>
            <p:nvPr/>
          </p:nvGrpSpPr>
          <p:grpSpPr>
            <a:xfrm>
              <a:off x="-19050" y="6076948"/>
              <a:ext cx="12220575" cy="307777"/>
              <a:chOff x="-19050" y="6076948"/>
              <a:chExt cx="12220575" cy="307777"/>
            </a:xfrm>
          </p:grpSpPr>
          <p:sp>
            <p:nvSpPr>
              <p:cNvPr id="19" name="TextBox 18">
                <a:extLst>
                  <a:ext uri="{FF2B5EF4-FFF2-40B4-BE49-F238E27FC236}">
                    <a16:creationId xmlns:a16="http://schemas.microsoft.com/office/drawing/2014/main" id="{3D2F9488-4CF7-4FCB-7661-3AE4E5EB66C3}"/>
                  </a:ext>
                </a:extLst>
              </p:cNvPr>
              <p:cNvSpPr txBox="1"/>
              <p:nvPr/>
            </p:nvSpPr>
            <p:spPr>
              <a:xfrm>
                <a:off x="5704996" y="6076948"/>
                <a:ext cx="792205" cy="307777"/>
              </a:xfrm>
              <a:prstGeom prst="rect">
                <a:avLst/>
              </a:prstGeom>
              <a:noFill/>
            </p:spPr>
            <p:txBody>
              <a:bodyPr wrap="none" rtlCol="0">
                <a:spAutoFit/>
              </a:bodyPr>
              <a:lstStyle/>
              <a:p>
                <a:pPr algn="ctr"/>
                <a:r>
                  <a:rPr lang="en-US" sz="1400" b="1" dirty="0"/>
                  <a:t>Source</a:t>
                </a:r>
              </a:p>
            </p:txBody>
          </p:sp>
          <p:cxnSp>
            <p:nvCxnSpPr>
              <p:cNvPr id="20" name="Straight Connector 19">
                <a:extLst>
                  <a:ext uri="{FF2B5EF4-FFF2-40B4-BE49-F238E27FC236}">
                    <a16:creationId xmlns:a16="http://schemas.microsoft.com/office/drawing/2014/main" id="{EAD8D237-BDB9-5EDA-44A4-F14768D59209}"/>
                  </a:ext>
                </a:extLst>
              </p:cNvPr>
              <p:cNvCxnSpPr>
                <a:cxnSpLocks/>
              </p:cNvCxnSpPr>
              <p:nvPr/>
            </p:nvCxnSpPr>
            <p:spPr>
              <a:xfrm flipV="1">
                <a:off x="6506726" y="6229350"/>
                <a:ext cx="5694799" cy="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E76FF3-D150-1A38-0627-1AE966548EEE}"/>
                  </a:ext>
                </a:extLst>
              </p:cNvPr>
              <p:cNvCxnSpPr>
                <a:cxnSpLocks/>
              </p:cNvCxnSpPr>
              <p:nvPr/>
            </p:nvCxnSpPr>
            <p:spPr>
              <a:xfrm>
                <a:off x="-19050" y="6229350"/>
                <a:ext cx="5657850"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1" name="TextBox 10">
            <a:extLst>
              <a:ext uri="{FF2B5EF4-FFF2-40B4-BE49-F238E27FC236}">
                <a16:creationId xmlns:a16="http://schemas.microsoft.com/office/drawing/2014/main" id="{979F0FA9-DD5F-FE46-4B53-9A65540FB4DE}"/>
              </a:ext>
            </a:extLst>
          </p:cNvPr>
          <p:cNvSpPr txBox="1"/>
          <p:nvPr/>
        </p:nvSpPr>
        <p:spPr>
          <a:xfrm>
            <a:off x="376090" y="1235188"/>
            <a:ext cx="6130636" cy="4801314"/>
          </a:xfrm>
          <a:prstGeom prst="rect">
            <a:avLst/>
          </a:prstGeom>
          <a:noFill/>
        </p:spPr>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 financial awareness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AI-powered expense tracker</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personalized saving advice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 daily expenses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View expense summaries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Get AI-based saving suggestions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Track monthly savings goals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18905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4A578-3B67-4E25-AD15-AC015FCB2F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5F6041-A892-0BCB-55B1-A8BFBC7B38CE}"/>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a:solidFill>
                  <a:srgbClr val="213163"/>
                </a:solidFill>
              </a:rPr>
              <a:t>Problem Statement</a:t>
            </a:r>
            <a:endParaRPr lang="en-US" sz="2000" b="1">
              <a:solidFill>
                <a:srgbClr val="213163"/>
              </a:solidFill>
            </a:endParaRPr>
          </a:p>
        </p:txBody>
      </p:sp>
      <p:sp>
        <p:nvSpPr>
          <p:cNvPr id="2" name="object 3">
            <a:extLst>
              <a:ext uri="{FF2B5EF4-FFF2-40B4-BE49-F238E27FC236}">
                <a16:creationId xmlns:a16="http://schemas.microsoft.com/office/drawing/2014/main" id="{F66CEC1E-D414-60D6-7258-4ACDA0654F65}"/>
              </a:ext>
            </a:extLst>
          </p:cNvPr>
          <p:cNvSpPr txBox="1"/>
          <p:nvPr/>
        </p:nvSpPr>
        <p:spPr>
          <a:xfrm>
            <a:off x="485343" y="1443981"/>
            <a:ext cx="8139112" cy="3046988"/>
          </a:xfrm>
          <a:prstGeom prst="rect">
            <a:avLst/>
          </a:prstGeom>
        </p:spPr>
        <p:txBody>
          <a:bodyPr vert="horz" wrap="square" lIns="0" tIns="0" rIns="0" bIns="0" rtlCol="0" anchor="t">
            <a:spAutoFit/>
          </a:bodyPr>
          <a:lstStyle/>
          <a:p>
            <a:pPr marL="285750" indent="-285750">
              <a:buFont typeface="Arial" panose="020B0604020202020204" pitchFamily="34" charset="0"/>
              <a:buChar char="•"/>
            </a:pPr>
            <a:r>
              <a:rPr lang="en-US" dirty="0"/>
              <a:t>Financial management is a major challenge for students due to limited income sources and a lack of structured budgeting tools. Most students rely on monthly allowances, scholarships, or part-time earnings, which require careful planning and monitoring. However, in the absence of intelligent financial systems, students often fail to track their expenses effectively.</a:t>
            </a:r>
          </a:p>
          <a:p>
            <a:endParaRPr lang="en-US" dirty="0"/>
          </a:p>
          <a:p>
            <a:pPr marL="285750" indent="-285750">
              <a:buFont typeface="Arial" panose="020B0604020202020204" pitchFamily="34" charset="0"/>
              <a:buChar char="•"/>
            </a:pPr>
            <a:r>
              <a:rPr lang="en-US" dirty="0"/>
              <a:t>Existing expense tracking applications primarily focus on recording transactions but do not provide predictive analysis or personalized financial guidance. They lack the ability to analyze spending patterns, detect overspending behavior, or forecast future expenses. This results in poor budgeting decisions, reduced savings, and increased financial stress.</a:t>
            </a:r>
          </a:p>
        </p:txBody>
      </p:sp>
    </p:spTree>
    <p:custDataLst>
      <p:tags r:id="rId1"/>
    </p:custDataLst>
    <p:extLst>
      <p:ext uri="{BB962C8B-B14F-4D97-AF65-F5344CB8AC3E}">
        <p14:creationId xmlns:p14="http://schemas.microsoft.com/office/powerpoint/2010/main" val="81759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A3E36-C889-6CAE-02F7-A18A8F82B7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19EE50-E52E-5394-C0FF-8E0F05CC6090}"/>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a:solidFill>
                  <a:srgbClr val="213163"/>
                </a:solidFill>
              </a:rPr>
              <a:t>Project overview - Introduction</a:t>
            </a:r>
            <a:endParaRPr lang="en-US" sz="2000" b="1">
              <a:solidFill>
                <a:srgbClr val="213163"/>
              </a:solidFill>
            </a:endParaRPr>
          </a:p>
        </p:txBody>
      </p:sp>
      <p:sp>
        <p:nvSpPr>
          <p:cNvPr id="2" name="object 3">
            <a:extLst>
              <a:ext uri="{FF2B5EF4-FFF2-40B4-BE49-F238E27FC236}">
                <a16:creationId xmlns:a16="http://schemas.microsoft.com/office/drawing/2014/main" id="{B07E3F00-B8A1-E3E6-46F3-9CBDC445523A}"/>
              </a:ext>
            </a:extLst>
          </p:cNvPr>
          <p:cNvSpPr txBox="1"/>
          <p:nvPr/>
        </p:nvSpPr>
        <p:spPr>
          <a:xfrm>
            <a:off x="390525" y="1433589"/>
            <a:ext cx="4336038" cy="3877985"/>
          </a:xfrm>
          <a:prstGeom prst="rect">
            <a:avLst/>
          </a:prstGeom>
        </p:spPr>
        <p:txBody>
          <a:bodyPr vert="horz" wrap="square" lIns="0" tIns="0" rIns="0" bIns="0" rtlCol="0" anchor="t">
            <a:spAutoFit/>
          </a:bodyPr>
          <a:lstStyle/>
          <a:p>
            <a:endParaRPr lang="en-US" dirty="0"/>
          </a:p>
          <a:p>
            <a:pPr>
              <a:lnSpc>
                <a:spcPct val="150000"/>
              </a:lnSpc>
            </a:pPr>
            <a:r>
              <a:rPr lang="en-US" dirty="0"/>
              <a:t>AI Smart Saving is a web-based financial management system designed specifically for students to track their daily expenses and improve their saving habits. The system allows users to record expenses under different categories and monitor their monthly spending in a structured manner.</a:t>
            </a:r>
          </a:p>
          <a:p>
            <a:pPr marL="283464" indent="-283464" algn="l">
              <a:spcAft>
                <a:spcPts val="800"/>
              </a:spcAft>
              <a:buSzPct val="100000"/>
              <a:buChar char="•"/>
              <a:tabLst>
                <a:tab pos="299085" algn="l"/>
              </a:tabLst>
            </a:pPr>
            <a:endParaRPr dirty="0">
              <a:latin typeface="Arial"/>
              <a:cs typeface="Arial"/>
            </a:endParaRPr>
          </a:p>
        </p:txBody>
      </p:sp>
      <p:pic>
        <p:nvPicPr>
          <p:cNvPr id="9" name="Picture 8">
            <a:extLst>
              <a:ext uri="{FF2B5EF4-FFF2-40B4-BE49-F238E27FC236}">
                <a16:creationId xmlns:a16="http://schemas.microsoft.com/office/drawing/2014/main" id="{E40CDABF-4B03-9E77-0651-356BA4DA9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728" y="1000919"/>
            <a:ext cx="7227272" cy="5414019"/>
          </a:xfrm>
          <a:prstGeom prst="rect">
            <a:avLst/>
          </a:prstGeom>
        </p:spPr>
      </p:pic>
    </p:spTree>
    <p:custDataLst>
      <p:tags r:id="rId1"/>
    </p:custDataLst>
    <p:extLst>
      <p:ext uri="{BB962C8B-B14F-4D97-AF65-F5344CB8AC3E}">
        <p14:creationId xmlns:p14="http://schemas.microsoft.com/office/powerpoint/2010/main" val="2719174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FCB28-E1BC-9383-90D6-1F93714F2B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931B7F-A4E2-1DA5-2BAF-AB2F7EB3A4A1}"/>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a:solidFill>
                  <a:srgbClr val="213163"/>
                </a:solidFill>
              </a:rPr>
              <a:t>End User</a:t>
            </a:r>
            <a:endParaRPr lang="en-US" sz="2000" b="1">
              <a:solidFill>
                <a:srgbClr val="213163"/>
              </a:solidFill>
            </a:endParaRPr>
          </a:p>
        </p:txBody>
      </p:sp>
      <p:sp>
        <p:nvSpPr>
          <p:cNvPr id="2" name="object 3">
            <a:extLst>
              <a:ext uri="{FF2B5EF4-FFF2-40B4-BE49-F238E27FC236}">
                <a16:creationId xmlns:a16="http://schemas.microsoft.com/office/drawing/2014/main" id="{6938976A-48BF-02EA-7BFA-5075C8725DD1}"/>
              </a:ext>
            </a:extLst>
          </p:cNvPr>
          <p:cNvSpPr txBox="1"/>
          <p:nvPr/>
        </p:nvSpPr>
        <p:spPr>
          <a:xfrm>
            <a:off x="485343" y="1443981"/>
            <a:ext cx="7199508" cy="1576072"/>
          </a:xfrm>
          <a:prstGeom prst="rect">
            <a:avLst/>
          </a:prstGeom>
        </p:spPr>
        <p:txBody>
          <a:bodyPr vert="horz" wrap="square" lIns="0" tIns="0" rIns="0" bIns="0" rtlCol="0" anchor="t">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College Students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Hostel Students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Scholarship Students</a:t>
            </a:r>
            <a:endParaRPr dirty="0">
              <a:latin typeface="Arial"/>
              <a:cs typeface="Arial"/>
            </a:endParaRPr>
          </a:p>
        </p:txBody>
      </p:sp>
    </p:spTree>
    <p:custDataLst>
      <p:tags r:id="rId1"/>
    </p:custDataLst>
    <p:extLst>
      <p:ext uri="{BB962C8B-B14F-4D97-AF65-F5344CB8AC3E}">
        <p14:creationId xmlns:p14="http://schemas.microsoft.com/office/powerpoint/2010/main" val="391251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80328-9DEC-91B4-3E4D-19BF7239AE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73B39E-642F-E67D-C1F9-30D3693DA4F4}"/>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a:solidFill>
                  <a:srgbClr val="213163"/>
                </a:solidFill>
              </a:rPr>
              <a:t>Wow factor</a:t>
            </a:r>
            <a:endParaRPr lang="en-US" sz="2000" b="1">
              <a:solidFill>
                <a:srgbClr val="213163"/>
              </a:solidFill>
            </a:endParaRPr>
          </a:p>
        </p:txBody>
      </p:sp>
      <p:sp>
        <p:nvSpPr>
          <p:cNvPr id="2" name="object 3">
            <a:extLst>
              <a:ext uri="{FF2B5EF4-FFF2-40B4-BE49-F238E27FC236}">
                <a16:creationId xmlns:a16="http://schemas.microsoft.com/office/drawing/2014/main" id="{BD0735C1-3598-53C0-CB0C-6CCC862D16E4}"/>
              </a:ext>
            </a:extLst>
          </p:cNvPr>
          <p:cNvSpPr txBox="1"/>
          <p:nvPr/>
        </p:nvSpPr>
        <p:spPr>
          <a:xfrm>
            <a:off x="522577" y="1527464"/>
            <a:ext cx="7199508" cy="1610697"/>
          </a:xfrm>
          <a:prstGeom prst="rect">
            <a:avLst/>
          </a:prstGeom>
        </p:spPr>
        <p:txBody>
          <a:bodyPr vert="horz"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AI-based prediction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Smart saving suggestions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insights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Real-time alerts</a:t>
            </a:r>
          </a:p>
        </p:txBody>
      </p:sp>
    </p:spTree>
    <p:custDataLst>
      <p:tags r:id="rId1"/>
    </p:custDataLst>
    <p:extLst>
      <p:ext uri="{BB962C8B-B14F-4D97-AF65-F5344CB8AC3E}">
        <p14:creationId xmlns:p14="http://schemas.microsoft.com/office/powerpoint/2010/main" val="5086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01452-FA8D-AA15-4D87-4F0202D68D5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422110-826C-E4F6-C918-6761F34D0D22}"/>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dirty="0">
                <a:solidFill>
                  <a:srgbClr val="213163"/>
                </a:solidFill>
              </a:rPr>
              <a:t>Modelling / Block </a:t>
            </a:r>
            <a:r>
              <a:rPr lang="en-IN" sz="2000" b="1" dirty="0" err="1">
                <a:solidFill>
                  <a:srgbClr val="213163"/>
                </a:solidFill>
              </a:rPr>
              <a:t>Daigram</a:t>
            </a:r>
            <a:endParaRPr lang="en-US" sz="2000" b="1" dirty="0">
              <a:solidFill>
                <a:srgbClr val="213163"/>
              </a:solidFill>
            </a:endParaRPr>
          </a:p>
        </p:txBody>
      </p:sp>
      <p:sp>
        <p:nvSpPr>
          <p:cNvPr id="2" name="object 3">
            <a:extLst>
              <a:ext uri="{FF2B5EF4-FFF2-40B4-BE49-F238E27FC236}">
                <a16:creationId xmlns:a16="http://schemas.microsoft.com/office/drawing/2014/main" id="{C8B19602-5945-D8D8-558E-B9D8BCF88542}"/>
              </a:ext>
            </a:extLst>
          </p:cNvPr>
          <p:cNvSpPr txBox="1"/>
          <p:nvPr/>
        </p:nvSpPr>
        <p:spPr>
          <a:xfrm>
            <a:off x="485343" y="1443981"/>
            <a:ext cx="7199508" cy="276999"/>
          </a:xfrm>
          <a:prstGeom prst="rect">
            <a:avLst/>
          </a:prstGeom>
        </p:spPr>
        <p:txBody>
          <a:bodyPr vert="horz" wrap="square" lIns="0" tIns="0" rIns="0" bIns="0" rtlCol="0" anchor="t">
            <a:spAutoFit/>
          </a:bodyPr>
          <a:lstStyle/>
          <a:p>
            <a:pPr marL="283464" indent="-283464" algn="l">
              <a:spcAft>
                <a:spcPts val="800"/>
              </a:spcAft>
              <a:buSzPct val="100000"/>
              <a:buChar char="•"/>
              <a:tabLst>
                <a:tab pos="299085" algn="l"/>
              </a:tabLst>
            </a:pPr>
            <a:endParaRPr dirty="0">
              <a:latin typeface="Arial"/>
              <a:cs typeface="Arial"/>
            </a:endParaRPr>
          </a:p>
        </p:txBody>
      </p:sp>
      <p:pic>
        <p:nvPicPr>
          <p:cNvPr id="7" name="Picture 6">
            <a:extLst>
              <a:ext uri="{FF2B5EF4-FFF2-40B4-BE49-F238E27FC236}">
                <a16:creationId xmlns:a16="http://schemas.microsoft.com/office/drawing/2014/main" id="{A021B89F-FA23-9F87-576E-569E0EB68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91" y="1187450"/>
            <a:ext cx="9638434" cy="5899150"/>
          </a:xfrm>
          <a:prstGeom prst="rect">
            <a:avLst/>
          </a:prstGeom>
        </p:spPr>
      </p:pic>
    </p:spTree>
    <p:custDataLst>
      <p:tags r:id="rId1"/>
    </p:custDataLst>
    <p:extLst>
      <p:ext uri="{BB962C8B-B14F-4D97-AF65-F5344CB8AC3E}">
        <p14:creationId xmlns:p14="http://schemas.microsoft.com/office/powerpoint/2010/main" val="377832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6CA-7EF4-D794-8356-B220A245DF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AFABD4-7DC8-378D-DE0F-D1EE5042A49B}"/>
              </a:ext>
            </a:extLst>
          </p:cNvPr>
          <p:cNvSpPr>
            <a:spLocks noGrp="1"/>
          </p:cNvSpPr>
          <p:nvPr>
            <p:ph type="title" idx="4294967295"/>
          </p:nvPr>
        </p:nvSpPr>
        <p:spPr>
          <a:xfrm>
            <a:off x="390525" y="814388"/>
            <a:ext cx="6011863" cy="373062"/>
          </a:xfrm>
          <a:prstGeom prst="rect">
            <a:avLst/>
          </a:prstGeom>
        </p:spPr>
        <p:txBody>
          <a:bodyPr lIns="91440" tIns="45720" rIns="91440" bIns="45720" anchor="t"/>
          <a:lstStyle/>
          <a:p>
            <a:r>
              <a:rPr lang="en-IN" sz="2000" b="1">
                <a:solidFill>
                  <a:srgbClr val="213163"/>
                </a:solidFill>
              </a:rPr>
              <a:t>Result / Outcomes</a:t>
            </a:r>
            <a:endParaRPr lang="en-US" sz="2000" b="1">
              <a:solidFill>
                <a:srgbClr val="213163"/>
              </a:solidFill>
            </a:endParaRPr>
          </a:p>
        </p:txBody>
      </p:sp>
      <p:sp>
        <p:nvSpPr>
          <p:cNvPr id="2" name="object 3">
            <a:extLst>
              <a:ext uri="{FF2B5EF4-FFF2-40B4-BE49-F238E27FC236}">
                <a16:creationId xmlns:a16="http://schemas.microsoft.com/office/drawing/2014/main" id="{FD88F72F-9CDB-BA74-F623-E56EFFA44E46}"/>
              </a:ext>
            </a:extLst>
          </p:cNvPr>
          <p:cNvSpPr txBox="1"/>
          <p:nvPr/>
        </p:nvSpPr>
        <p:spPr>
          <a:xfrm>
            <a:off x="485343" y="1443981"/>
            <a:ext cx="7199508" cy="2698175"/>
          </a:xfrm>
          <a:prstGeom prst="rect">
            <a:avLst/>
          </a:prstGeom>
        </p:spPr>
        <p:txBody>
          <a:bodyPr vert="horz" wrap="square" lIns="0" tIns="0" rIns="0" bIns="0" rtlCol="0" anchor="t">
            <a:spAutoFit/>
          </a:bodyPr>
          <a:lstStyle/>
          <a:p>
            <a:pPr marL="285750" indent="-285750">
              <a:lnSpc>
                <a:spcPct val="200000"/>
              </a:lnSpc>
              <a:buFont typeface="Arial" panose="020B0604020202020204" pitchFamily="34" charset="0"/>
              <a:buChar char="•"/>
            </a:pPr>
            <a:r>
              <a:rPr lang="en-US" dirty="0"/>
              <a:t>Reduced overspending</a:t>
            </a:r>
          </a:p>
          <a:p>
            <a:pPr marL="285750" indent="-285750">
              <a:lnSpc>
                <a:spcPct val="200000"/>
              </a:lnSpc>
              <a:buFont typeface="Arial" panose="020B0604020202020204" pitchFamily="34" charset="0"/>
              <a:buChar char="•"/>
            </a:pPr>
            <a:r>
              <a:rPr lang="en-US" dirty="0"/>
              <a:t>Improved saving habits</a:t>
            </a:r>
          </a:p>
          <a:p>
            <a:pPr marL="285750" indent="-285750">
              <a:lnSpc>
                <a:spcPct val="200000"/>
              </a:lnSpc>
              <a:buFont typeface="Arial" panose="020B0604020202020204" pitchFamily="34" charset="0"/>
              <a:buChar char="•"/>
            </a:pPr>
            <a:r>
              <a:rPr lang="en-US" dirty="0"/>
              <a:t>Monthly financial analysis</a:t>
            </a:r>
          </a:p>
          <a:p>
            <a:pPr marL="285750" indent="-285750" algn="l">
              <a:spcAft>
                <a:spcPts val="800"/>
              </a:spcAft>
              <a:buSzPct val="100000"/>
              <a:buFont typeface="Arial" panose="020B0604020202020204" pitchFamily="34" charset="0"/>
              <a:buChar char="•"/>
              <a:tabLst>
                <a:tab pos="299085" algn="l"/>
              </a:tabLst>
            </a:pPr>
            <a:endParaRPr lang="en-IN" dirty="0">
              <a:latin typeface="Arial"/>
              <a:cs typeface="Arial"/>
            </a:endParaRPr>
          </a:p>
          <a:p>
            <a:pPr algn="l">
              <a:spcAft>
                <a:spcPts val="800"/>
              </a:spcAft>
              <a:buSzPct val="100000"/>
              <a:tabLst>
                <a:tab pos="299085" algn="l"/>
              </a:tabLst>
            </a:pPr>
            <a:endParaRPr lang="en-IN" dirty="0">
              <a:latin typeface="Arial"/>
              <a:cs typeface="Arial"/>
            </a:endParaRPr>
          </a:p>
          <a:p>
            <a:pPr marL="283464" indent="-283464" algn="l">
              <a:spcAft>
                <a:spcPts val="800"/>
              </a:spcAft>
              <a:buSzPct val="100000"/>
              <a:buChar char="•"/>
              <a:tabLst>
                <a:tab pos="299085" algn="l"/>
              </a:tabLst>
            </a:pPr>
            <a:endParaRPr dirty="0">
              <a:latin typeface="Arial"/>
              <a:cs typeface="Arial"/>
            </a:endParaRPr>
          </a:p>
        </p:txBody>
      </p:sp>
      <p:pic>
        <p:nvPicPr>
          <p:cNvPr id="8" name="Picture 7">
            <a:extLst>
              <a:ext uri="{FF2B5EF4-FFF2-40B4-BE49-F238E27FC236}">
                <a16:creationId xmlns:a16="http://schemas.microsoft.com/office/drawing/2014/main" id="{53659717-436B-F311-0468-A3A3B4CF6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908" y="1018309"/>
            <a:ext cx="8659091" cy="5725391"/>
          </a:xfrm>
          <a:prstGeom prst="rect">
            <a:avLst/>
          </a:prstGeom>
        </p:spPr>
      </p:pic>
    </p:spTree>
    <p:custDataLst>
      <p:tags r:id="rId1"/>
    </p:custDataLst>
    <p:extLst>
      <p:ext uri="{BB962C8B-B14F-4D97-AF65-F5344CB8AC3E}">
        <p14:creationId xmlns:p14="http://schemas.microsoft.com/office/powerpoint/2010/main" val="251569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8077044-2447-F20F-732E-F59B0876B1BE}"/>
              </a:ext>
            </a:extLst>
          </p:cNvPr>
          <p:cNvSpPr txBox="1"/>
          <p:nvPr/>
        </p:nvSpPr>
        <p:spPr>
          <a:xfrm>
            <a:off x="393206" y="812164"/>
            <a:ext cx="5904091" cy="400110"/>
          </a:xfrm>
          <a:prstGeom prst="rect">
            <a:avLst/>
          </a:prstGeom>
          <a:noFill/>
        </p:spPr>
        <p:txBody>
          <a:bodyPr wrap="square">
            <a:spAutoFit/>
          </a:bodyPr>
          <a:lstStyle/>
          <a:p>
            <a:r>
              <a:rPr lang="en-IN" sz="2000" b="1">
                <a:solidFill>
                  <a:srgbClr val="213163"/>
                </a:solidFill>
                <a:latin typeface="+mj-lt"/>
              </a:rPr>
              <a:t>Conclusion</a:t>
            </a:r>
          </a:p>
        </p:txBody>
      </p:sp>
      <p:grpSp>
        <p:nvGrpSpPr>
          <p:cNvPr id="8" name="Group 7">
            <a:extLst>
              <a:ext uri="{FF2B5EF4-FFF2-40B4-BE49-F238E27FC236}">
                <a16:creationId xmlns:a16="http://schemas.microsoft.com/office/drawing/2014/main" id="{EA06B000-237D-0FED-3FF0-5FE978FF8E88}"/>
              </a:ext>
            </a:extLst>
          </p:cNvPr>
          <p:cNvGrpSpPr/>
          <p:nvPr/>
        </p:nvGrpSpPr>
        <p:grpSpPr>
          <a:xfrm>
            <a:off x="6877050" y="1485900"/>
            <a:ext cx="5200650" cy="3743899"/>
            <a:chOff x="6226629" y="1485900"/>
            <a:chExt cx="5965371" cy="4294414"/>
          </a:xfrm>
        </p:grpSpPr>
        <p:pic>
          <p:nvPicPr>
            <p:cNvPr id="3" name="Picture 2" descr="A hand touching a magnifying glass over a clipboard&#10;&#10;AI-generated content may be incorrect.">
              <a:extLst>
                <a:ext uri="{FF2B5EF4-FFF2-40B4-BE49-F238E27FC236}">
                  <a16:creationId xmlns:a16="http://schemas.microsoft.com/office/drawing/2014/main" id="{D2150545-F4E6-B1E8-2BA5-178321AE9876}"/>
                </a:ext>
              </a:extLst>
            </p:cNvPr>
            <p:cNvPicPr>
              <a:picLocks noChangeAspect="1"/>
            </p:cNvPicPr>
            <p:nvPr/>
          </p:nvPicPr>
          <p:blipFill>
            <a:blip r:embed="rId4" cstate="print">
              <a:extLst>
                <a:ext uri="{28A0092B-C50C-407E-A947-70E740481C1C}">
                  <a14:useLocalDpi xmlns:a14="http://schemas.microsoft.com/office/drawing/2010/main" val="0"/>
                </a:ext>
              </a:extLst>
            </a:blip>
            <a:srcRect b="23183"/>
            <a:stretch/>
          </p:blipFill>
          <p:spPr>
            <a:xfrm>
              <a:off x="6400207" y="1485900"/>
              <a:ext cx="5448944" cy="4283529"/>
            </a:xfrm>
            <a:prstGeom prst="rect">
              <a:avLst/>
            </a:prstGeom>
          </p:spPr>
        </p:pic>
        <p:cxnSp>
          <p:nvCxnSpPr>
            <p:cNvPr id="7" name="Straight Connector 6">
              <a:extLst>
                <a:ext uri="{FF2B5EF4-FFF2-40B4-BE49-F238E27FC236}">
                  <a16:creationId xmlns:a16="http://schemas.microsoft.com/office/drawing/2014/main" id="{23498800-1547-FF45-1083-10EDB6755288}"/>
                </a:ext>
              </a:extLst>
            </p:cNvPr>
            <p:cNvCxnSpPr/>
            <p:nvPr/>
          </p:nvCxnSpPr>
          <p:spPr>
            <a:xfrm>
              <a:off x="6226629" y="5780314"/>
              <a:ext cx="5965371" cy="0"/>
            </a:xfrm>
            <a:prstGeom prst="line">
              <a:avLst/>
            </a:prstGeom>
            <a:ln w="190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9" name="object 3">
            <a:extLst>
              <a:ext uri="{FF2B5EF4-FFF2-40B4-BE49-F238E27FC236}">
                <a16:creationId xmlns:a16="http://schemas.microsoft.com/office/drawing/2014/main" id="{7357E5D4-E88F-37E5-74E7-633F944B11CE}"/>
              </a:ext>
            </a:extLst>
          </p:cNvPr>
          <p:cNvSpPr txBox="1"/>
          <p:nvPr/>
        </p:nvSpPr>
        <p:spPr>
          <a:xfrm>
            <a:off x="485343" y="1434252"/>
            <a:ext cx="5610657" cy="2441694"/>
          </a:xfrm>
          <a:prstGeom prst="rect">
            <a:avLst/>
          </a:prstGeom>
        </p:spPr>
        <p:txBody>
          <a:bodyPr vert="horz" wrap="square" lIns="0" tIns="0" rIns="0" bIns="0" rtlCol="0" anchor="t">
            <a:spAutoFit/>
          </a:bodyPr>
          <a:lstStyle/>
          <a:p>
            <a:pPr marL="283464" indent="-283464" algn="l">
              <a:lnSpc>
                <a:spcPct val="150000"/>
              </a:lnSpc>
              <a:spcAft>
                <a:spcPts val="800"/>
              </a:spcAft>
              <a:buSzPct val="100000"/>
              <a:buChar char="•"/>
              <a:tabLst>
                <a:tab pos="299085" algn="l"/>
              </a:tabLst>
            </a:pPr>
            <a:r>
              <a:rPr lang="en-US" dirty="0"/>
              <a:t>AI Smart Saving provides an intelligent financial management solution for students by integrating Artificial Intelligence and predictive analytics with expense tracking. The system not only records daily expenses but also analyzes spending patterns and predicts future financial trends.</a:t>
            </a:r>
            <a:endParaRPr dirty="0">
              <a:latin typeface="Arial"/>
              <a:cs typeface="Arial"/>
            </a:endParaRPr>
          </a:p>
        </p:txBody>
      </p:sp>
      <p:grpSp>
        <p:nvGrpSpPr>
          <p:cNvPr id="10" name="Group 9">
            <a:extLst>
              <a:ext uri="{FF2B5EF4-FFF2-40B4-BE49-F238E27FC236}">
                <a16:creationId xmlns:a16="http://schemas.microsoft.com/office/drawing/2014/main" id="{6898C442-216F-0AFF-7F38-7D870EA0918B}"/>
              </a:ext>
            </a:extLst>
          </p:cNvPr>
          <p:cNvGrpSpPr/>
          <p:nvPr/>
        </p:nvGrpSpPr>
        <p:grpSpPr>
          <a:xfrm>
            <a:off x="-19050" y="6076948"/>
            <a:ext cx="12220575" cy="556903"/>
            <a:chOff x="-19050" y="6076948"/>
            <a:chExt cx="12220575" cy="556903"/>
          </a:xfrm>
        </p:grpSpPr>
        <p:sp>
          <p:nvSpPr>
            <p:cNvPr id="11" name="TextBox 10">
              <a:extLst>
                <a:ext uri="{FF2B5EF4-FFF2-40B4-BE49-F238E27FC236}">
                  <a16:creationId xmlns:a16="http://schemas.microsoft.com/office/drawing/2014/main" id="{4F386A49-2AFF-C581-4F70-D6CF61537C07}"/>
                </a:ext>
              </a:extLst>
            </p:cNvPr>
            <p:cNvSpPr txBox="1"/>
            <p:nvPr/>
          </p:nvSpPr>
          <p:spPr>
            <a:xfrm>
              <a:off x="397378" y="6372241"/>
              <a:ext cx="10646542" cy="261610"/>
            </a:xfrm>
            <a:prstGeom prst="rect">
              <a:avLst/>
            </a:prstGeom>
            <a:noFill/>
          </p:spPr>
          <p:txBody>
            <a:bodyPr wrap="square" rtlCol="0">
              <a:spAutoFit/>
            </a:bodyPr>
            <a:lstStyle/>
            <a:p>
              <a:r>
                <a:rPr lang="en-US" sz="1100">
                  <a:solidFill>
                    <a:srgbClr val="3333FF"/>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https://www.freepik.com/</a:t>
              </a:r>
              <a:endParaRPr lang="en-US" sz="1100">
                <a:solidFill>
                  <a:srgbClr val="3333FF"/>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2C3D488-31F2-374D-B1E9-85C3F7A3279B}"/>
                </a:ext>
              </a:extLst>
            </p:cNvPr>
            <p:cNvGrpSpPr/>
            <p:nvPr/>
          </p:nvGrpSpPr>
          <p:grpSpPr>
            <a:xfrm>
              <a:off x="-19050" y="6076948"/>
              <a:ext cx="12220575" cy="307777"/>
              <a:chOff x="-19050" y="6076948"/>
              <a:chExt cx="12220575" cy="307777"/>
            </a:xfrm>
          </p:grpSpPr>
          <p:sp>
            <p:nvSpPr>
              <p:cNvPr id="13" name="TextBox 12">
                <a:extLst>
                  <a:ext uri="{FF2B5EF4-FFF2-40B4-BE49-F238E27FC236}">
                    <a16:creationId xmlns:a16="http://schemas.microsoft.com/office/drawing/2014/main" id="{1B95B5C3-B614-18BE-1656-AF0EE581E443}"/>
                  </a:ext>
                </a:extLst>
              </p:cNvPr>
              <p:cNvSpPr txBox="1"/>
              <p:nvPr/>
            </p:nvSpPr>
            <p:spPr>
              <a:xfrm>
                <a:off x="5704996" y="6076948"/>
                <a:ext cx="792205" cy="307777"/>
              </a:xfrm>
              <a:prstGeom prst="rect">
                <a:avLst/>
              </a:prstGeom>
              <a:noFill/>
            </p:spPr>
            <p:txBody>
              <a:bodyPr wrap="none" rtlCol="0">
                <a:spAutoFit/>
              </a:bodyPr>
              <a:lstStyle/>
              <a:p>
                <a:pPr algn="ctr"/>
                <a:r>
                  <a:rPr lang="en-US" sz="1400" b="1"/>
                  <a:t>Source</a:t>
                </a:r>
              </a:p>
            </p:txBody>
          </p:sp>
          <p:cxnSp>
            <p:nvCxnSpPr>
              <p:cNvPr id="14" name="Straight Connector 13">
                <a:extLst>
                  <a:ext uri="{FF2B5EF4-FFF2-40B4-BE49-F238E27FC236}">
                    <a16:creationId xmlns:a16="http://schemas.microsoft.com/office/drawing/2014/main" id="{5994F08D-DCBE-2424-B4B5-ADEDA76E75B5}"/>
                  </a:ext>
                </a:extLst>
              </p:cNvPr>
              <p:cNvCxnSpPr>
                <a:cxnSpLocks/>
              </p:cNvCxnSpPr>
              <p:nvPr/>
            </p:nvCxnSpPr>
            <p:spPr>
              <a:xfrm flipV="1">
                <a:off x="6506726" y="6229350"/>
                <a:ext cx="5694799" cy="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BF57D1-795B-C082-EBF5-FAD686110381}"/>
                  </a:ext>
                </a:extLst>
              </p:cNvPr>
              <p:cNvCxnSpPr>
                <a:cxnSpLocks/>
              </p:cNvCxnSpPr>
              <p:nvPr/>
            </p:nvCxnSpPr>
            <p:spPr>
              <a:xfrm>
                <a:off x="-19050" y="6229350"/>
                <a:ext cx="5657850" cy="0"/>
              </a:xfrm>
              <a:prstGeom prst="line">
                <a:avLst/>
              </a:prstGeom>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SIMPLE LIGHT" val="AC31ARkz"/>
  <p:tag name="ARTICULATE_PROJECT_OPEN" val="0"/>
  <p:tag name="ARTICULATE_SLIDE_COUNT" val="1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TotalTime>
  <Words>1048</Words>
  <Application>Microsoft Office PowerPoint</Application>
  <PresentationFormat>Widescreen</PresentationFormat>
  <Paragraphs>158</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Project Objectives </vt:lpstr>
      <vt:lpstr>Problem Statement</vt:lpstr>
      <vt:lpstr>Project overview - Introduction</vt:lpstr>
      <vt:lpstr>End User</vt:lpstr>
      <vt:lpstr>Wow factor</vt:lpstr>
      <vt:lpstr>Modelling / Block Daigram</vt:lpstr>
      <vt:lpstr>Result / Outcomes</vt:lpstr>
      <vt:lpstr>PowerPoint Presentation</vt:lpstr>
      <vt:lpstr>Future Perspective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slide</dc:title>
  <dc:creator>Mohd Kaisar</dc:creator>
  <cp:lastModifiedBy>Arshan computer</cp:lastModifiedBy>
  <cp:revision>5</cp:revision>
  <dcterms:created xsi:type="dcterms:W3CDTF">2024-06-24T09:04:39Z</dcterms:created>
  <dcterms:modified xsi:type="dcterms:W3CDTF">2026-02-23T12:40:08Z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2024-05-23T00:00:00Z</vt:filetime>
  </property>
  <property fmtid="{D5CDD505-2E9C-101B-9397-08002B2CF9AE}" pid="3" name="Creator">
    <vt:lpwstr>Microsoft® PowerPoint® 2021</vt:lpwstr>
  </property>
  <property fmtid="{D5CDD505-2E9C-101B-9397-08002B2CF9AE}" pid="4" name="LastSaved">
    <vt:filetime>2024-06-24T00:00:00Z</vt:filetime>
  </property>
  <property fmtid="{D5CDD505-2E9C-101B-9397-08002B2CF9AE}" pid="5" name="Producer">
    <vt:lpwstr>Microsoft® PowerPoint® 2021</vt:lpwstr>
  </property>
  <property fmtid="{D5CDD505-2E9C-101B-9397-08002B2CF9AE}" pid="6" name="ArticulateGUID">
    <vt:lpwstr>FA72309D-1D09-49B1-8354-C196AEFF1A13</vt:lpwstr>
  </property>
  <property fmtid="{D5CDD505-2E9C-101B-9397-08002B2CF9AE}" pid="7" name="ArticulatePath">
    <vt:lpwstr>https://edunetfoundationorg-my.sharepoint.com/personal/kaisar_edunetfoundation_org/Documents/Beutified ppt/Code Unnati/Sample 2025/PPT Design Template</vt:lpwstr>
  </property>
</Properties>
</file>